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7"/>
  </p:notesMasterIdLst>
  <p:handoutMasterIdLst>
    <p:handoutMasterId r:id="rId38"/>
  </p:handoutMasterIdLst>
  <p:sldIdLst>
    <p:sldId id="256" r:id="rId2"/>
    <p:sldId id="258" r:id="rId3"/>
    <p:sldId id="259" r:id="rId4"/>
    <p:sldId id="261" r:id="rId5"/>
    <p:sldId id="262" r:id="rId6"/>
    <p:sldId id="263" r:id="rId7"/>
    <p:sldId id="264" r:id="rId8"/>
    <p:sldId id="268" r:id="rId9"/>
    <p:sldId id="265" r:id="rId10"/>
    <p:sldId id="267" r:id="rId11"/>
    <p:sldId id="266" r:id="rId12"/>
    <p:sldId id="271" r:id="rId13"/>
    <p:sldId id="272" r:id="rId14"/>
    <p:sldId id="273" r:id="rId15"/>
    <p:sldId id="275" r:id="rId16"/>
    <p:sldId id="274" r:id="rId17"/>
    <p:sldId id="276" r:id="rId18"/>
    <p:sldId id="277" r:id="rId19"/>
    <p:sldId id="278" r:id="rId20"/>
    <p:sldId id="279" r:id="rId21"/>
    <p:sldId id="280" r:id="rId22"/>
    <p:sldId id="281" r:id="rId23"/>
    <p:sldId id="282"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48" autoAdjust="0"/>
  </p:normalViewPr>
  <p:slideViewPr>
    <p:cSldViewPr>
      <p:cViewPr varScale="1">
        <p:scale>
          <a:sx n="47" d="100"/>
          <a:sy n="47" d="100"/>
        </p:scale>
        <p:origin x="-6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3EA50-76E7-4320-AD6C-033F5CEFD2A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61883C8-E068-4069-A74F-AE9FA7E9A665}">
      <dgm:prSet phldrT="[Text]"/>
      <dgm:spPr/>
      <dgm:t>
        <a:bodyPr/>
        <a:lstStyle/>
        <a:p>
          <a:r>
            <a:rPr lang="en-CA" dirty="0" smtClean="0"/>
            <a:t>Personal Identity</a:t>
          </a:r>
          <a:endParaRPr lang="en-US" dirty="0"/>
        </a:p>
      </dgm:t>
    </dgm:pt>
    <dgm:pt modelId="{CCDB0C78-CEDD-4998-AA63-CB992F0B467D}" type="parTrans" cxnId="{60899245-3208-4CD0-A7EA-CF9F826F6BC0}">
      <dgm:prSet/>
      <dgm:spPr/>
      <dgm:t>
        <a:bodyPr/>
        <a:lstStyle/>
        <a:p>
          <a:endParaRPr lang="en-US"/>
        </a:p>
      </dgm:t>
    </dgm:pt>
    <dgm:pt modelId="{049DAD77-9140-4700-9228-B41460C18797}" type="sibTrans" cxnId="{60899245-3208-4CD0-A7EA-CF9F826F6BC0}">
      <dgm:prSet/>
      <dgm:spPr/>
      <dgm:t>
        <a:bodyPr/>
        <a:lstStyle/>
        <a:p>
          <a:endParaRPr lang="en-US"/>
        </a:p>
      </dgm:t>
    </dgm:pt>
    <dgm:pt modelId="{F6F1DB1D-7B03-4021-B22A-26D658CAAF5D}">
      <dgm:prSet phldrT="[Text]"/>
      <dgm:spPr/>
      <dgm:t>
        <a:bodyPr/>
        <a:lstStyle/>
        <a:p>
          <a:r>
            <a:rPr lang="en-CA" dirty="0" smtClean="0"/>
            <a:t>What makes you unique</a:t>
          </a:r>
          <a:endParaRPr lang="en-US" dirty="0"/>
        </a:p>
      </dgm:t>
    </dgm:pt>
    <dgm:pt modelId="{291B426F-0F08-4024-B87C-F43F0C17C887}" type="parTrans" cxnId="{A95D8210-130E-493B-8BF9-D617A7A5B067}">
      <dgm:prSet/>
      <dgm:spPr/>
      <dgm:t>
        <a:bodyPr/>
        <a:lstStyle/>
        <a:p>
          <a:endParaRPr lang="en-US"/>
        </a:p>
      </dgm:t>
    </dgm:pt>
    <dgm:pt modelId="{6873E1BC-1317-469E-9C6E-355A3453FAB0}" type="sibTrans" cxnId="{A95D8210-130E-493B-8BF9-D617A7A5B067}">
      <dgm:prSet/>
      <dgm:spPr/>
      <dgm:t>
        <a:bodyPr/>
        <a:lstStyle/>
        <a:p>
          <a:endParaRPr lang="en-US"/>
        </a:p>
      </dgm:t>
    </dgm:pt>
    <dgm:pt modelId="{0A10BDBE-536A-4A54-B8D3-4A26E13AA81F}">
      <dgm:prSet phldrT="[Text]"/>
      <dgm:spPr/>
      <dgm:t>
        <a:bodyPr/>
        <a:lstStyle/>
        <a:p>
          <a:r>
            <a:rPr lang="en-CA" dirty="0" smtClean="0"/>
            <a:t>Collection of traits that distinguishes you from others</a:t>
          </a:r>
          <a:endParaRPr lang="en-US" dirty="0"/>
        </a:p>
      </dgm:t>
    </dgm:pt>
    <dgm:pt modelId="{E493F61B-1E61-432B-84DD-BAF448942F6C}" type="parTrans" cxnId="{D9675ED1-AAF0-4E73-A3AC-0F6BBA01850F}">
      <dgm:prSet/>
      <dgm:spPr/>
      <dgm:t>
        <a:bodyPr/>
        <a:lstStyle/>
        <a:p>
          <a:endParaRPr lang="en-US"/>
        </a:p>
      </dgm:t>
    </dgm:pt>
    <dgm:pt modelId="{6EC463B4-05D7-44F9-8F57-3D8D527C05A0}" type="sibTrans" cxnId="{D9675ED1-AAF0-4E73-A3AC-0F6BBA01850F}">
      <dgm:prSet/>
      <dgm:spPr/>
      <dgm:t>
        <a:bodyPr/>
        <a:lstStyle/>
        <a:p>
          <a:endParaRPr lang="en-US"/>
        </a:p>
      </dgm:t>
    </dgm:pt>
    <dgm:pt modelId="{9E05670C-A9BE-4023-803F-B3D2BEFE7B00}">
      <dgm:prSet phldrT="[Text]"/>
      <dgm:spPr/>
      <dgm:t>
        <a:bodyPr/>
        <a:lstStyle/>
        <a:p>
          <a:r>
            <a:rPr lang="en-CA" dirty="0" smtClean="0"/>
            <a:t>Collective Identity</a:t>
          </a:r>
          <a:endParaRPr lang="en-US" dirty="0"/>
        </a:p>
      </dgm:t>
    </dgm:pt>
    <dgm:pt modelId="{F38F47F2-B952-450F-8739-92DED04B638A}" type="parTrans" cxnId="{16802ADF-DFC3-4752-9FBA-30AEF0ACE1C5}">
      <dgm:prSet/>
      <dgm:spPr/>
      <dgm:t>
        <a:bodyPr/>
        <a:lstStyle/>
        <a:p>
          <a:endParaRPr lang="en-US"/>
        </a:p>
      </dgm:t>
    </dgm:pt>
    <dgm:pt modelId="{1D3B0699-1AB9-4D5B-9D4D-E9F479B863AE}" type="sibTrans" cxnId="{16802ADF-DFC3-4752-9FBA-30AEF0ACE1C5}">
      <dgm:prSet/>
      <dgm:spPr/>
      <dgm:t>
        <a:bodyPr/>
        <a:lstStyle/>
        <a:p>
          <a:endParaRPr lang="en-US"/>
        </a:p>
      </dgm:t>
    </dgm:pt>
    <dgm:pt modelId="{9F4EF03C-DDD1-4C8F-81E5-1FCB2E684287}">
      <dgm:prSet phldrT="[Text]"/>
      <dgm:spPr/>
      <dgm:t>
        <a:bodyPr/>
        <a:lstStyle/>
        <a:p>
          <a:r>
            <a:rPr lang="en-CA" dirty="0" smtClean="0"/>
            <a:t>One shared with a particular group of people.</a:t>
          </a:r>
          <a:endParaRPr lang="en-US" dirty="0"/>
        </a:p>
      </dgm:t>
    </dgm:pt>
    <dgm:pt modelId="{AA7D8EC4-A92F-4ABE-A899-37FC9C5DD853}" type="parTrans" cxnId="{5873681C-F178-43F5-9D1E-3B8CEA3DD7FF}">
      <dgm:prSet/>
      <dgm:spPr/>
      <dgm:t>
        <a:bodyPr/>
        <a:lstStyle/>
        <a:p>
          <a:endParaRPr lang="en-US"/>
        </a:p>
      </dgm:t>
    </dgm:pt>
    <dgm:pt modelId="{314AD4AA-D7B4-4631-B43C-63AC8439F4D9}" type="sibTrans" cxnId="{5873681C-F178-43F5-9D1E-3B8CEA3DD7FF}">
      <dgm:prSet/>
      <dgm:spPr/>
      <dgm:t>
        <a:bodyPr/>
        <a:lstStyle/>
        <a:p>
          <a:endParaRPr lang="en-US"/>
        </a:p>
      </dgm:t>
    </dgm:pt>
    <dgm:pt modelId="{A85C0291-3248-4D5F-A4BA-75AA5DDB83B5}">
      <dgm:prSet phldrT="[Text]"/>
      <dgm:spPr/>
      <dgm:t>
        <a:bodyPr/>
        <a:lstStyle/>
        <a:p>
          <a:r>
            <a:rPr lang="en-CA" dirty="0" smtClean="0"/>
            <a:t>e.g. Linguistic, faith, cultural, ethnic</a:t>
          </a:r>
          <a:endParaRPr lang="en-US" dirty="0"/>
        </a:p>
      </dgm:t>
    </dgm:pt>
    <dgm:pt modelId="{03ADA607-A1E3-4A71-BFAC-9E2921707EEA}" type="parTrans" cxnId="{E6A7BFBA-DEAB-4A60-A46D-69FF8199B63B}">
      <dgm:prSet/>
      <dgm:spPr/>
      <dgm:t>
        <a:bodyPr/>
        <a:lstStyle/>
        <a:p>
          <a:endParaRPr lang="en-US"/>
        </a:p>
      </dgm:t>
    </dgm:pt>
    <dgm:pt modelId="{A741F288-EE87-45E7-9741-8977C3CE5D6E}" type="sibTrans" cxnId="{E6A7BFBA-DEAB-4A60-A46D-69FF8199B63B}">
      <dgm:prSet/>
      <dgm:spPr/>
      <dgm:t>
        <a:bodyPr/>
        <a:lstStyle/>
        <a:p>
          <a:endParaRPr lang="en-US"/>
        </a:p>
      </dgm:t>
    </dgm:pt>
    <dgm:pt modelId="{55AEAC36-111C-4EF1-BA6A-C43500CE65E9}" type="pres">
      <dgm:prSet presAssocID="{B7F3EA50-76E7-4320-AD6C-033F5CEFD2A6}" presName="Name0" presStyleCnt="0">
        <dgm:presLayoutVars>
          <dgm:dir/>
          <dgm:animLvl val="lvl"/>
          <dgm:resizeHandles/>
        </dgm:presLayoutVars>
      </dgm:prSet>
      <dgm:spPr/>
      <dgm:t>
        <a:bodyPr/>
        <a:lstStyle/>
        <a:p>
          <a:endParaRPr lang="en-US"/>
        </a:p>
      </dgm:t>
    </dgm:pt>
    <dgm:pt modelId="{7E86BB99-B456-42CA-AC7E-14E18D03BBBC}" type="pres">
      <dgm:prSet presAssocID="{A61883C8-E068-4069-A74F-AE9FA7E9A665}" presName="linNode" presStyleCnt="0"/>
      <dgm:spPr/>
    </dgm:pt>
    <dgm:pt modelId="{8FCAB3C7-62FC-4C64-B075-D9B63F177C98}" type="pres">
      <dgm:prSet presAssocID="{A61883C8-E068-4069-A74F-AE9FA7E9A665}" presName="parentShp" presStyleLbl="node1" presStyleIdx="0" presStyleCnt="2">
        <dgm:presLayoutVars>
          <dgm:bulletEnabled val="1"/>
        </dgm:presLayoutVars>
      </dgm:prSet>
      <dgm:spPr/>
      <dgm:t>
        <a:bodyPr/>
        <a:lstStyle/>
        <a:p>
          <a:endParaRPr lang="en-US"/>
        </a:p>
      </dgm:t>
    </dgm:pt>
    <dgm:pt modelId="{9E720C7D-7DCF-4C1C-B534-073EEB8CCDD1}" type="pres">
      <dgm:prSet presAssocID="{A61883C8-E068-4069-A74F-AE9FA7E9A665}" presName="childShp" presStyleLbl="bgAccFollowNode1" presStyleIdx="0" presStyleCnt="2">
        <dgm:presLayoutVars>
          <dgm:bulletEnabled val="1"/>
        </dgm:presLayoutVars>
      </dgm:prSet>
      <dgm:spPr/>
      <dgm:t>
        <a:bodyPr/>
        <a:lstStyle/>
        <a:p>
          <a:endParaRPr lang="en-US"/>
        </a:p>
      </dgm:t>
    </dgm:pt>
    <dgm:pt modelId="{F44F73E1-BBBD-4883-840E-CEF57D8E54A2}" type="pres">
      <dgm:prSet presAssocID="{049DAD77-9140-4700-9228-B41460C18797}" presName="spacing" presStyleCnt="0"/>
      <dgm:spPr/>
    </dgm:pt>
    <dgm:pt modelId="{1DAC7A95-B343-493E-84F7-CA23E152649A}" type="pres">
      <dgm:prSet presAssocID="{9E05670C-A9BE-4023-803F-B3D2BEFE7B00}" presName="linNode" presStyleCnt="0"/>
      <dgm:spPr/>
    </dgm:pt>
    <dgm:pt modelId="{F5A4D6E8-3F1F-4D28-8ACF-F1200BA0C698}" type="pres">
      <dgm:prSet presAssocID="{9E05670C-A9BE-4023-803F-B3D2BEFE7B00}" presName="parentShp" presStyleLbl="node1" presStyleIdx="1" presStyleCnt="2">
        <dgm:presLayoutVars>
          <dgm:bulletEnabled val="1"/>
        </dgm:presLayoutVars>
      </dgm:prSet>
      <dgm:spPr/>
      <dgm:t>
        <a:bodyPr/>
        <a:lstStyle/>
        <a:p>
          <a:endParaRPr lang="en-US"/>
        </a:p>
      </dgm:t>
    </dgm:pt>
    <dgm:pt modelId="{95A98842-D99E-4A48-A5FB-664BA178B91F}" type="pres">
      <dgm:prSet presAssocID="{9E05670C-A9BE-4023-803F-B3D2BEFE7B00}" presName="childShp" presStyleLbl="bgAccFollowNode1" presStyleIdx="1" presStyleCnt="2">
        <dgm:presLayoutVars>
          <dgm:bulletEnabled val="1"/>
        </dgm:presLayoutVars>
      </dgm:prSet>
      <dgm:spPr/>
      <dgm:t>
        <a:bodyPr/>
        <a:lstStyle/>
        <a:p>
          <a:endParaRPr lang="en-US"/>
        </a:p>
      </dgm:t>
    </dgm:pt>
  </dgm:ptLst>
  <dgm:cxnLst>
    <dgm:cxn modelId="{16802ADF-DFC3-4752-9FBA-30AEF0ACE1C5}" srcId="{B7F3EA50-76E7-4320-AD6C-033F5CEFD2A6}" destId="{9E05670C-A9BE-4023-803F-B3D2BEFE7B00}" srcOrd="1" destOrd="0" parTransId="{F38F47F2-B952-450F-8739-92DED04B638A}" sibTransId="{1D3B0699-1AB9-4D5B-9D4D-E9F479B863AE}"/>
    <dgm:cxn modelId="{5873681C-F178-43F5-9D1E-3B8CEA3DD7FF}" srcId="{9E05670C-A9BE-4023-803F-B3D2BEFE7B00}" destId="{9F4EF03C-DDD1-4C8F-81E5-1FCB2E684287}" srcOrd="0" destOrd="0" parTransId="{AA7D8EC4-A92F-4ABE-A899-37FC9C5DD853}" sibTransId="{314AD4AA-D7B4-4631-B43C-63AC8439F4D9}"/>
    <dgm:cxn modelId="{4BCF1EB7-AB55-49DE-8C1D-391145254CB7}" type="presOf" srcId="{0A10BDBE-536A-4A54-B8D3-4A26E13AA81F}" destId="{9E720C7D-7DCF-4C1C-B534-073EEB8CCDD1}" srcOrd="0" destOrd="1" presId="urn:microsoft.com/office/officeart/2005/8/layout/vList6"/>
    <dgm:cxn modelId="{E6A7BFBA-DEAB-4A60-A46D-69FF8199B63B}" srcId="{9E05670C-A9BE-4023-803F-B3D2BEFE7B00}" destId="{A85C0291-3248-4D5F-A4BA-75AA5DDB83B5}" srcOrd="1" destOrd="0" parTransId="{03ADA607-A1E3-4A71-BFAC-9E2921707EEA}" sibTransId="{A741F288-EE87-45E7-9741-8977C3CE5D6E}"/>
    <dgm:cxn modelId="{014615D3-0B25-4B6B-9447-295E0AFB3F45}" type="presOf" srcId="{A85C0291-3248-4D5F-A4BA-75AA5DDB83B5}" destId="{95A98842-D99E-4A48-A5FB-664BA178B91F}" srcOrd="0" destOrd="1" presId="urn:microsoft.com/office/officeart/2005/8/layout/vList6"/>
    <dgm:cxn modelId="{07CF8498-9CC2-43EB-B833-1EC3E89B80D2}" type="presOf" srcId="{9F4EF03C-DDD1-4C8F-81E5-1FCB2E684287}" destId="{95A98842-D99E-4A48-A5FB-664BA178B91F}" srcOrd="0" destOrd="0" presId="urn:microsoft.com/office/officeart/2005/8/layout/vList6"/>
    <dgm:cxn modelId="{F37CFD79-DBF8-4DD3-8870-011A2C7E6324}" type="presOf" srcId="{A61883C8-E068-4069-A74F-AE9FA7E9A665}" destId="{8FCAB3C7-62FC-4C64-B075-D9B63F177C98}" srcOrd="0" destOrd="0" presId="urn:microsoft.com/office/officeart/2005/8/layout/vList6"/>
    <dgm:cxn modelId="{BA7E1B41-88CB-436B-B11E-C7BB116B0AC5}" type="presOf" srcId="{F6F1DB1D-7B03-4021-B22A-26D658CAAF5D}" destId="{9E720C7D-7DCF-4C1C-B534-073EEB8CCDD1}" srcOrd="0" destOrd="0" presId="urn:microsoft.com/office/officeart/2005/8/layout/vList6"/>
    <dgm:cxn modelId="{A95D8210-130E-493B-8BF9-D617A7A5B067}" srcId="{A61883C8-E068-4069-A74F-AE9FA7E9A665}" destId="{F6F1DB1D-7B03-4021-B22A-26D658CAAF5D}" srcOrd="0" destOrd="0" parTransId="{291B426F-0F08-4024-B87C-F43F0C17C887}" sibTransId="{6873E1BC-1317-469E-9C6E-355A3453FAB0}"/>
    <dgm:cxn modelId="{D9675ED1-AAF0-4E73-A3AC-0F6BBA01850F}" srcId="{A61883C8-E068-4069-A74F-AE9FA7E9A665}" destId="{0A10BDBE-536A-4A54-B8D3-4A26E13AA81F}" srcOrd="1" destOrd="0" parTransId="{E493F61B-1E61-432B-84DD-BAF448942F6C}" sibTransId="{6EC463B4-05D7-44F9-8F57-3D8D527C05A0}"/>
    <dgm:cxn modelId="{60899245-3208-4CD0-A7EA-CF9F826F6BC0}" srcId="{B7F3EA50-76E7-4320-AD6C-033F5CEFD2A6}" destId="{A61883C8-E068-4069-A74F-AE9FA7E9A665}" srcOrd="0" destOrd="0" parTransId="{CCDB0C78-CEDD-4998-AA63-CB992F0B467D}" sibTransId="{049DAD77-9140-4700-9228-B41460C18797}"/>
    <dgm:cxn modelId="{62DD4D33-5C7C-47F5-A071-C2CA10D998BB}" type="presOf" srcId="{B7F3EA50-76E7-4320-AD6C-033F5CEFD2A6}" destId="{55AEAC36-111C-4EF1-BA6A-C43500CE65E9}" srcOrd="0" destOrd="0" presId="urn:microsoft.com/office/officeart/2005/8/layout/vList6"/>
    <dgm:cxn modelId="{2E7781C0-C3AD-46DD-8874-1A8A50A26DEE}" type="presOf" srcId="{9E05670C-A9BE-4023-803F-B3D2BEFE7B00}" destId="{F5A4D6E8-3F1F-4D28-8ACF-F1200BA0C698}" srcOrd="0" destOrd="0" presId="urn:microsoft.com/office/officeart/2005/8/layout/vList6"/>
    <dgm:cxn modelId="{EC4E1A63-26DE-4475-AE6B-FCDF0F4E2756}" type="presParOf" srcId="{55AEAC36-111C-4EF1-BA6A-C43500CE65E9}" destId="{7E86BB99-B456-42CA-AC7E-14E18D03BBBC}" srcOrd="0" destOrd="0" presId="urn:microsoft.com/office/officeart/2005/8/layout/vList6"/>
    <dgm:cxn modelId="{5F5F9D22-3FF4-42EA-A56A-598C2A0FA3E2}" type="presParOf" srcId="{7E86BB99-B456-42CA-AC7E-14E18D03BBBC}" destId="{8FCAB3C7-62FC-4C64-B075-D9B63F177C98}" srcOrd="0" destOrd="0" presId="urn:microsoft.com/office/officeart/2005/8/layout/vList6"/>
    <dgm:cxn modelId="{DE514DCB-5BBD-4696-A65F-AF4624337400}" type="presParOf" srcId="{7E86BB99-B456-42CA-AC7E-14E18D03BBBC}" destId="{9E720C7D-7DCF-4C1C-B534-073EEB8CCDD1}" srcOrd="1" destOrd="0" presId="urn:microsoft.com/office/officeart/2005/8/layout/vList6"/>
    <dgm:cxn modelId="{38ABFBFA-ADC6-44C5-B25B-155E7CCF5217}" type="presParOf" srcId="{55AEAC36-111C-4EF1-BA6A-C43500CE65E9}" destId="{F44F73E1-BBBD-4883-840E-CEF57D8E54A2}" srcOrd="1" destOrd="0" presId="urn:microsoft.com/office/officeart/2005/8/layout/vList6"/>
    <dgm:cxn modelId="{D3AFF21F-B103-4942-A958-89F454AFE453}" type="presParOf" srcId="{55AEAC36-111C-4EF1-BA6A-C43500CE65E9}" destId="{1DAC7A95-B343-493E-84F7-CA23E152649A}" srcOrd="2" destOrd="0" presId="urn:microsoft.com/office/officeart/2005/8/layout/vList6"/>
    <dgm:cxn modelId="{F1445874-DF5E-4083-B968-A474E26938C6}" type="presParOf" srcId="{1DAC7A95-B343-493E-84F7-CA23E152649A}" destId="{F5A4D6E8-3F1F-4D28-8ACF-F1200BA0C698}" srcOrd="0" destOrd="0" presId="urn:microsoft.com/office/officeart/2005/8/layout/vList6"/>
    <dgm:cxn modelId="{5C51B241-DF4E-4D79-BAED-1BC9D0691F34}" type="presParOf" srcId="{1DAC7A95-B343-493E-84F7-CA23E152649A}" destId="{95A98842-D99E-4A48-A5FB-664BA178B91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20C7D-7DCF-4C1C-B534-073EEB8CCDD1}">
      <dsp:nvSpPr>
        <dsp:cNvPr id="0" name=""/>
        <dsp:cNvSpPr/>
      </dsp:nvSpPr>
      <dsp:spPr>
        <a:xfrm>
          <a:off x="2987040" y="594"/>
          <a:ext cx="4480560" cy="232020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CA" sz="2400" kern="1200" dirty="0" smtClean="0"/>
            <a:t>What makes you unique</a:t>
          </a:r>
          <a:endParaRPr lang="en-US" sz="2400" kern="1200" dirty="0"/>
        </a:p>
        <a:p>
          <a:pPr marL="228600" lvl="1" indent="-228600" algn="l" defTabSz="1066800">
            <a:lnSpc>
              <a:spcPct val="90000"/>
            </a:lnSpc>
            <a:spcBef>
              <a:spcPct val="0"/>
            </a:spcBef>
            <a:spcAft>
              <a:spcPct val="15000"/>
            </a:spcAft>
            <a:buChar char="••"/>
          </a:pPr>
          <a:r>
            <a:rPr lang="en-CA" sz="2400" kern="1200" dirty="0" smtClean="0"/>
            <a:t>Collection of traits that distinguishes you from others</a:t>
          </a:r>
          <a:endParaRPr lang="en-US" sz="2400" kern="1200" dirty="0"/>
        </a:p>
      </dsp:txBody>
      <dsp:txXfrm>
        <a:off x="2987040" y="290620"/>
        <a:ext cx="3610482" cy="1740155"/>
      </dsp:txXfrm>
    </dsp:sp>
    <dsp:sp modelId="{8FCAB3C7-62FC-4C64-B075-D9B63F177C98}">
      <dsp:nvSpPr>
        <dsp:cNvPr id="0" name=""/>
        <dsp:cNvSpPr/>
      </dsp:nvSpPr>
      <dsp:spPr>
        <a:xfrm>
          <a:off x="0" y="594"/>
          <a:ext cx="2987040" cy="23202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CA" sz="4100" kern="1200" dirty="0" smtClean="0"/>
            <a:t>Personal Identity</a:t>
          </a:r>
          <a:endParaRPr lang="en-US" sz="4100" kern="1200" dirty="0"/>
        </a:p>
      </dsp:txBody>
      <dsp:txXfrm>
        <a:off x="113263" y="113857"/>
        <a:ext cx="2760514" cy="2093681"/>
      </dsp:txXfrm>
    </dsp:sp>
    <dsp:sp modelId="{95A98842-D99E-4A48-A5FB-664BA178B91F}">
      <dsp:nvSpPr>
        <dsp:cNvPr id="0" name=""/>
        <dsp:cNvSpPr/>
      </dsp:nvSpPr>
      <dsp:spPr>
        <a:xfrm>
          <a:off x="2987040" y="2552822"/>
          <a:ext cx="4480560" cy="232020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CA" sz="2400" kern="1200" dirty="0" smtClean="0"/>
            <a:t>One shared with a particular group of people.</a:t>
          </a:r>
          <a:endParaRPr lang="en-US" sz="2400" kern="1200" dirty="0"/>
        </a:p>
        <a:p>
          <a:pPr marL="228600" lvl="1" indent="-228600" algn="l" defTabSz="1066800">
            <a:lnSpc>
              <a:spcPct val="90000"/>
            </a:lnSpc>
            <a:spcBef>
              <a:spcPct val="0"/>
            </a:spcBef>
            <a:spcAft>
              <a:spcPct val="15000"/>
            </a:spcAft>
            <a:buChar char="••"/>
          </a:pPr>
          <a:r>
            <a:rPr lang="en-CA" sz="2400" kern="1200" dirty="0" smtClean="0"/>
            <a:t>e.g. Linguistic, faith, cultural, ethnic</a:t>
          </a:r>
          <a:endParaRPr lang="en-US" sz="2400" kern="1200" dirty="0"/>
        </a:p>
      </dsp:txBody>
      <dsp:txXfrm>
        <a:off x="2987040" y="2842848"/>
        <a:ext cx="3610482" cy="1740155"/>
      </dsp:txXfrm>
    </dsp:sp>
    <dsp:sp modelId="{F5A4D6E8-3F1F-4D28-8ACF-F1200BA0C698}">
      <dsp:nvSpPr>
        <dsp:cNvPr id="0" name=""/>
        <dsp:cNvSpPr/>
      </dsp:nvSpPr>
      <dsp:spPr>
        <a:xfrm>
          <a:off x="0" y="2552822"/>
          <a:ext cx="2987040" cy="23202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CA" sz="4100" kern="1200" dirty="0" smtClean="0"/>
            <a:t>Collective Identity</a:t>
          </a:r>
          <a:endParaRPr lang="en-US" sz="4100" kern="1200" dirty="0"/>
        </a:p>
      </dsp:txBody>
      <dsp:txXfrm>
        <a:off x="113263" y="2666085"/>
        <a:ext cx="2760514" cy="209368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C1DE2-7003-4741-9E7A-553BC335FDC2}" type="datetimeFigureOut">
              <a:rPr lang="en-US" smtClean="0"/>
              <a:t>1/25/2012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7ED3D1-B78A-4BDA-8B12-61776B42CB1C}" type="slidenum">
              <a:rPr lang="en-US" smtClean="0"/>
              <a:t>‹#›</a:t>
            </a:fld>
            <a:endParaRPr lang="en-US"/>
          </a:p>
        </p:txBody>
      </p:sp>
    </p:spTree>
    <p:extLst>
      <p:ext uri="{BB962C8B-B14F-4D97-AF65-F5344CB8AC3E}">
        <p14:creationId xmlns:p14="http://schemas.microsoft.com/office/powerpoint/2010/main" val="1285529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D1CA9-3738-4BB5-A368-BC23DCECEF66}" type="datetimeFigureOut">
              <a:rPr lang="en-US" smtClean="0"/>
              <a:pPr/>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59784C-0BE2-4B8E-B452-2B15C52529D2}" type="slidenum">
              <a:rPr lang="en-US" smtClean="0"/>
              <a:pPr/>
              <a:t>‹#›</a:t>
            </a:fld>
            <a:endParaRPr lang="en-US"/>
          </a:p>
        </p:txBody>
      </p:sp>
    </p:spTree>
    <p:extLst>
      <p:ext uri="{BB962C8B-B14F-4D97-AF65-F5344CB8AC3E}">
        <p14:creationId xmlns:p14="http://schemas.microsoft.com/office/powerpoint/2010/main" val="44851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50F676D-89FE-4F8D-9EB5-E7EB26EDA718}" type="datetime1">
              <a:rPr lang="en-US" smtClean="0"/>
              <a:pPr/>
              <a:t>1/25/2012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EB7138C-EDF8-4A6B-8DA0-EBB00A03BF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A78513-E628-4CD3-BC7C-475D1CCC350E}" type="datetime1">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7138C-EDF8-4A6B-8DA0-EBB00A03BF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0755D-B5C4-44F7-B4E8-A85566042208}" type="datetime1">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7138C-EDF8-4A6B-8DA0-EBB00A03BF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F128331-9A9D-4AA7-AE9A-9064048C0EE3}" type="datetime1">
              <a:rPr lang="en-US" smtClean="0"/>
              <a:pPr/>
              <a:t>1/25/2012</a:t>
            </a:fld>
            <a:endParaRPr lang="en-US"/>
          </a:p>
        </p:txBody>
      </p:sp>
      <p:sp>
        <p:nvSpPr>
          <p:cNvPr id="9" name="Slide Number Placeholder 8"/>
          <p:cNvSpPr>
            <a:spLocks noGrp="1"/>
          </p:cNvSpPr>
          <p:nvPr>
            <p:ph type="sldNum" sz="quarter" idx="15"/>
          </p:nvPr>
        </p:nvSpPr>
        <p:spPr/>
        <p:txBody>
          <a:bodyPr rtlCol="0"/>
          <a:lstStyle/>
          <a:p>
            <a:fld id="{AEB7138C-EDF8-4A6B-8DA0-EBB00A03BF8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1149A26-F80C-4F27-AFD9-B872C20723C5}" type="datetime1">
              <a:rPr lang="en-US" smtClean="0"/>
              <a:pPr/>
              <a:t>1/25/2012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EB7138C-EDF8-4A6B-8DA0-EBB00A03BF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62A783D-E41C-4A03-BC71-73E7FAF3C5B9}" type="datetime1">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7138C-EDF8-4A6B-8DA0-EBB00A03BF8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7FED833-B5FF-4350-82F8-870387458FA7}" type="datetime1">
              <a:rPr lang="en-US" smtClean="0"/>
              <a:pPr/>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B7138C-EDF8-4A6B-8DA0-EBB00A03BF8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0E1FBD2-CE29-435B-804A-D0BD24513BB1}" type="datetime1">
              <a:rPr lang="en-US" smtClean="0"/>
              <a:pPr/>
              <a:t>1/25/2012</a:t>
            </a:fld>
            <a:endParaRPr lang="en-US"/>
          </a:p>
        </p:txBody>
      </p:sp>
      <p:sp>
        <p:nvSpPr>
          <p:cNvPr id="7" name="Slide Number Placeholder 6"/>
          <p:cNvSpPr>
            <a:spLocks noGrp="1"/>
          </p:cNvSpPr>
          <p:nvPr>
            <p:ph type="sldNum" sz="quarter" idx="11"/>
          </p:nvPr>
        </p:nvSpPr>
        <p:spPr/>
        <p:txBody>
          <a:bodyPr rtlCol="0"/>
          <a:lstStyle/>
          <a:p>
            <a:fld id="{AEB7138C-EDF8-4A6B-8DA0-EBB00A03BF8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6B728-C94D-4D73-8F1D-44C5FCEEDD95}" type="datetime1">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B7138C-EDF8-4A6B-8DA0-EBB00A03BF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72136D3-C349-4EF6-BC70-406BFB5ABEBE}" type="datetime1">
              <a:rPr lang="en-US" smtClean="0"/>
              <a:pPr/>
              <a:t>1/25/2012</a:t>
            </a:fld>
            <a:endParaRPr lang="en-US"/>
          </a:p>
        </p:txBody>
      </p:sp>
      <p:sp>
        <p:nvSpPr>
          <p:cNvPr id="22" name="Slide Number Placeholder 21"/>
          <p:cNvSpPr>
            <a:spLocks noGrp="1"/>
          </p:cNvSpPr>
          <p:nvPr>
            <p:ph type="sldNum" sz="quarter" idx="15"/>
          </p:nvPr>
        </p:nvSpPr>
        <p:spPr/>
        <p:txBody>
          <a:bodyPr rtlCol="0"/>
          <a:lstStyle/>
          <a:p>
            <a:fld id="{AEB7138C-EDF8-4A6B-8DA0-EBB00A03BF8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CE698D8-8A54-4AB0-983B-0325DA45D64C}" type="datetime1">
              <a:rPr lang="en-US" smtClean="0"/>
              <a:pPr/>
              <a:t>1/25/2012</a:t>
            </a:fld>
            <a:endParaRPr lang="en-US"/>
          </a:p>
        </p:txBody>
      </p:sp>
      <p:sp>
        <p:nvSpPr>
          <p:cNvPr id="18" name="Slide Number Placeholder 17"/>
          <p:cNvSpPr>
            <a:spLocks noGrp="1"/>
          </p:cNvSpPr>
          <p:nvPr>
            <p:ph type="sldNum" sz="quarter" idx="11"/>
          </p:nvPr>
        </p:nvSpPr>
        <p:spPr/>
        <p:txBody>
          <a:bodyPr rtlCol="0"/>
          <a:lstStyle/>
          <a:p>
            <a:fld id="{AEB7138C-EDF8-4A6B-8DA0-EBB00A03BF8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436F482-0DB7-4814-80F5-09B8F2A66CFC}" type="datetime1">
              <a:rPr lang="en-US" smtClean="0"/>
              <a:pPr/>
              <a:t>1/25/2012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EB7138C-EDF8-4A6B-8DA0-EBB00A03BF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CA" dirty="0" smtClean="0"/>
              <a:t> </a:t>
            </a:r>
            <a:r>
              <a:rPr lang="en-CA" sz="6700" dirty="0" smtClean="0"/>
              <a:t>Thinking About Identity and Ideologies </a:t>
            </a:r>
            <a:endParaRPr lang="en-US" sz="6700" dirty="0"/>
          </a:p>
        </p:txBody>
      </p:sp>
      <p:sp>
        <p:nvSpPr>
          <p:cNvPr id="3" name="Subtitle 2"/>
          <p:cNvSpPr>
            <a:spLocks noGrp="1"/>
          </p:cNvSpPr>
          <p:nvPr>
            <p:ph type="subTitle" idx="1"/>
          </p:nvPr>
        </p:nvSpPr>
        <p:spPr/>
        <p:txBody>
          <a:bodyPr/>
          <a:lstStyle/>
          <a:p>
            <a:endParaRPr lang="en-CA" dirty="0" smtClean="0"/>
          </a:p>
          <a:p>
            <a:pPr algn="ctr"/>
            <a:r>
              <a:rPr lang="en-CA" sz="2800" i="1" dirty="0" smtClean="0"/>
              <a:t>Specific outcomes 1.3, 1.5, 1.6 (chapter 1)</a:t>
            </a:r>
            <a:endParaRPr lang="en-US" sz="2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t>First Nations Purpose of Learning...</a:t>
            </a:r>
            <a:endParaRPr lang="en-US" sz="4000" b="1" dirty="0"/>
          </a:p>
        </p:txBody>
      </p:sp>
      <p:sp>
        <p:nvSpPr>
          <p:cNvPr id="3" name="Content Placeholder 2"/>
          <p:cNvSpPr>
            <a:spLocks noGrp="1"/>
          </p:cNvSpPr>
          <p:nvPr>
            <p:ph sz="quarter" idx="1"/>
          </p:nvPr>
        </p:nvSpPr>
        <p:spPr>
          <a:xfrm>
            <a:off x="457200" y="1600200"/>
            <a:ext cx="7472386" cy="4829196"/>
          </a:xfrm>
        </p:spPr>
        <p:txBody>
          <a:bodyPr/>
          <a:lstStyle/>
          <a:p>
            <a:r>
              <a:rPr lang="en-CA" sz="2800" b="1" dirty="0" err="1" smtClean="0"/>
              <a:t>Honor</a:t>
            </a:r>
            <a:r>
              <a:rPr lang="en-CA" sz="2800" b="1" dirty="0" smtClean="0"/>
              <a:t> and protect the earth and ensure the long-term sustainability of life</a:t>
            </a:r>
          </a:p>
          <a:p>
            <a:r>
              <a:rPr lang="en-CA" sz="2800" b="1" dirty="0" smtClean="0"/>
              <a:t>Holistic</a:t>
            </a:r>
          </a:p>
          <a:p>
            <a:pPr>
              <a:buNone/>
            </a:pPr>
            <a:r>
              <a:rPr lang="en-CA" sz="2800" b="1" dirty="0" smtClean="0"/>
              <a:t>Lifelong learning</a:t>
            </a:r>
          </a:p>
          <a:p>
            <a:pPr>
              <a:buNone/>
            </a:pPr>
            <a:r>
              <a:rPr lang="en-CA" sz="2800" b="1" dirty="0" smtClean="0"/>
              <a:t>Model uses a</a:t>
            </a:r>
          </a:p>
          <a:p>
            <a:pPr>
              <a:buNone/>
            </a:pPr>
            <a:r>
              <a:rPr lang="en-CA" sz="2800" b="1" dirty="0" smtClean="0"/>
              <a:t>Graphic model</a:t>
            </a:r>
          </a:p>
          <a:p>
            <a:pPr>
              <a:buNone/>
            </a:pPr>
            <a:r>
              <a:rPr lang="en-CA" sz="2800" b="1" dirty="0" smtClean="0"/>
              <a:t>of a living tree.</a:t>
            </a:r>
          </a:p>
          <a:p>
            <a:pPr>
              <a:buNone/>
            </a:pPr>
            <a:r>
              <a:rPr lang="en-CA" dirty="0" smtClean="0"/>
              <a:t> </a:t>
            </a:r>
            <a:endParaRPr lang="en-US" dirty="0"/>
          </a:p>
        </p:txBody>
      </p:sp>
      <p:sp>
        <p:nvSpPr>
          <p:cNvPr id="4" name="Slide Number Placeholder 3"/>
          <p:cNvSpPr>
            <a:spLocks noGrp="1"/>
          </p:cNvSpPr>
          <p:nvPr>
            <p:ph type="sldNum" sz="quarter" idx="15"/>
          </p:nvPr>
        </p:nvSpPr>
        <p:spPr/>
        <p:txBody>
          <a:bodyPr/>
          <a:lstStyle/>
          <a:p>
            <a:fld id="{AEB7138C-EDF8-4A6B-8DA0-EBB00A03BF8F}" type="slidenum">
              <a:rPr lang="en-US" smtClean="0"/>
              <a:pPr/>
              <a:t>10</a:t>
            </a:fld>
            <a:endParaRPr lang="en-US"/>
          </a:p>
        </p:txBody>
      </p:sp>
      <p:pic>
        <p:nvPicPr>
          <p:cNvPr id="1026" name="Picture 2" descr="mother_earth-2.jpg mother earth image by sys71"/>
          <p:cNvPicPr>
            <a:picLocks noChangeAspect="1" noChangeArrowheads="1"/>
          </p:cNvPicPr>
          <p:nvPr/>
        </p:nvPicPr>
        <p:blipFill>
          <a:blip r:embed="rId2"/>
          <a:srcRect/>
          <a:stretch>
            <a:fillRect/>
          </a:stretch>
        </p:blipFill>
        <p:spPr bwMode="auto">
          <a:xfrm>
            <a:off x="4000496" y="2714620"/>
            <a:ext cx="4143404" cy="37922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sz="2400" dirty="0" smtClean="0"/>
              <a:t>Learning Rings of the Individual</a:t>
            </a:r>
            <a:endParaRPr lang="en-US" sz="2400" dirty="0"/>
          </a:p>
        </p:txBody>
      </p:sp>
      <p:sp>
        <p:nvSpPr>
          <p:cNvPr id="7" name="Text Placeholder 6"/>
          <p:cNvSpPr>
            <a:spLocks noGrp="1"/>
          </p:cNvSpPr>
          <p:nvPr>
            <p:ph type="body" sz="half" idx="2"/>
          </p:nvPr>
        </p:nvSpPr>
        <p:spPr>
          <a:xfrm>
            <a:off x="6715140" y="142852"/>
            <a:ext cx="1714512" cy="5786478"/>
          </a:xfrm>
        </p:spPr>
        <p:txBody>
          <a:bodyPr>
            <a:normAutofit fontScale="85000" lnSpcReduction="10000"/>
          </a:bodyPr>
          <a:lstStyle/>
          <a:p>
            <a:endParaRPr lang="en-CA" dirty="0" smtClean="0"/>
          </a:p>
          <a:p>
            <a:endParaRPr lang="en-CA" dirty="0" smtClean="0"/>
          </a:p>
          <a:p>
            <a:endParaRPr lang="en-CA" dirty="0" smtClean="0"/>
          </a:p>
          <a:p>
            <a:r>
              <a:rPr lang="en-CA" dirty="0" smtClean="0"/>
              <a:t>-</a:t>
            </a:r>
            <a:r>
              <a:rPr lang="en-CA" sz="2400" b="1" i="1" dirty="0" smtClean="0"/>
              <a:t>depicts the cycles of learning for an individual and identifies the influences that affect individual learning and collective well-being.  Fill in the bulls-eye (pg 24).</a:t>
            </a:r>
            <a:endParaRPr lang="en-US" sz="2400" b="1"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11</a:t>
            </a:fld>
            <a:endParaRPr lang="en-US"/>
          </a:p>
        </p:txBody>
      </p:sp>
      <p:pic>
        <p:nvPicPr>
          <p:cNvPr id="2050" name="Picture 2" descr="http://www.dreamstime.com/tree-ring-illustration-thumb8333161.jpg"/>
          <p:cNvPicPr>
            <a:picLocks noGrp="1" noChangeAspect="1" noChangeArrowheads="1"/>
          </p:cNvPicPr>
          <p:nvPr>
            <p:ph type="pic" idx="1"/>
          </p:nvPr>
        </p:nvPicPr>
        <p:blipFill>
          <a:blip r:embed="rId2"/>
          <a:srcRect l="3200" r="3200"/>
          <a:stretch>
            <a:fillRect/>
          </a:stretch>
        </p:blipFill>
        <p:spPr bwMode="auto">
          <a:prstGeom prst="rect">
            <a:avLst/>
          </a:prstGeom>
          <a:noFill/>
        </p:spPr>
      </p:pic>
      <p:sp>
        <p:nvSpPr>
          <p:cNvPr id="9" name="TextBox 8"/>
          <p:cNvSpPr txBox="1"/>
          <p:nvPr/>
        </p:nvSpPr>
        <p:spPr>
          <a:xfrm>
            <a:off x="2071670" y="571481"/>
            <a:ext cx="2857520" cy="307777"/>
          </a:xfrm>
          <a:prstGeom prst="rect">
            <a:avLst/>
          </a:prstGeom>
          <a:solidFill>
            <a:srgbClr val="92D050"/>
          </a:solidFill>
        </p:spPr>
        <p:txBody>
          <a:bodyPr wrap="square" rtlCol="0">
            <a:spAutoFit/>
          </a:bodyPr>
          <a:lstStyle/>
          <a:p>
            <a:r>
              <a:rPr lang="en-CA" sz="1400" b="1" i="1" dirty="0" smtClean="0"/>
              <a:t>Intergenerational  learning</a:t>
            </a:r>
            <a:endParaRPr lang="en-US" sz="1400" b="1" i="1" dirty="0"/>
          </a:p>
        </p:txBody>
      </p:sp>
      <p:sp>
        <p:nvSpPr>
          <p:cNvPr id="10" name="TextBox 9"/>
          <p:cNvSpPr txBox="1"/>
          <p:nvPr/>
        </p:nvSpPr>
        <p:spPr>
          <a:xfrm>
            <a:off x="3357554" y="3071811"/>
            <a:ext cx="1571636" cy="307777"/>
          </a:xfrm>
          <a:prstGeom prst="rect">
            <a:avLst/>
          </a:prstGeom>
          <a:solidFill>
            <a:srgbClr val="92D050"/>
          </a:solidFill>
        </p:spPr>
        <p:txBody>
          <a:bodyPr wrap="square" rtlCol="0">
            <a:spAutoFit/>
          </a:bodyPr>
          <a:lstStyle/>
          <a:p>
            <a:r>
              <a:rPr lang="en-CA" sz="1400" b="1" i="1" dirty="0" smtClean="0"/>
              <a:t>Early learning</a:t>
            </a:r>
            <a:endParaRPr lang="en-US" sz="1400" b="1" i="1" dirty="0"/>
          </a:p>
        </p:txBody>
      </p:sp>
      <p:sp>
        <p:nvSpPr>
          <p:cNvPr id="11" name="TextBox 10"/>
          <p:cNvSpPr txBox="1"/>
          <p:nvPr/>
        </p:nvSpPr>
        <p:spPr>
          <a:xfrm>
            <a:off x="3214678" y="2643182"/>
            <a:ext cx="2214578" cy="307777"/>
          </a:xfrm>
          <a:prstGeom prst="rect">
            <a:avLst/>
          </a:prstGeom>
          <a:solidFill>
            <a:srgbClr val="92D050"/>
          </a:solidFill>
        </p:spPr>
        <p:txBody>
          <a:bodyPr wrap="square" rtlCol="0">
            <a:spAutoFit/>
          </a:bodyPr>
          <a:lstStyle/>
          <a:p>
            <a:r>
              <a:rPr lang="en-CA" sz="1400" b="1" i="1" dirty="0" smtClean="0"/>
              <a:t>Elem/</a:t>
            </a:r>
            <a:r>
              <a:rPr lang="en-CA" sz="1400" b="1" i="1" dirty="0" err="1" smtClean="0"/>
              <a:t>secon</a:t>
            </a:r>
            <a:r>
              <a:rPr lang="en-CA" sz="1400" b="1" i="1" dirty="0" smtClean="0"/>
              <a:t>. education</a:t>
            </a:r>
            <a:endParaRPr lang="en-US" sz="1400" b="1" i="1" dirty="0"/>
          </a:p>
        </p:txBody>
      </p:sp>
      <p:sp>
        <p:nvSpPr>
          <p:cNvPr id="12" name="TextBox 11"/>
          <p:cNvSpPr txBox="1"/>
          <p:nvPr/>
        </p:nvSpPr>
        <p:spPr>
          <a:xfrm>
            <a:off x="3143240" y="2143117"/>
            <a:ext cx="2286016" cy="307777"/>
          </a:xfrm>
          <a:prstGeom prst="rect">
            <a:avLst/>
          </a:prstGeom>
          <a:solidFill>
            <a:srgbClr val="92D050"/>
          </a:solidFill>
        </p:spPr>
        <p:txBody>
          <a:bodyPr wrap="square" rtlCol="0">
            <a:spAutoFit/>
          </a:bodyPr>
          <a:lstStyle/>
          <a:p>
            <a:r>
              <a:rPr lang="en-CA" sz="1400" b="1" i="1" dirty="0" smtClean="0"/>
              <a:t>Post-second. education</a:t>
            </a:r>
            <a:endParaRPr lang="en-US" sz="1400" b="1" i="1" dirty="0"/>
          </a:p>
        </p:txBody>
      </p:sp>
      <p:sp>
        <p:nvSpPr>
          <p:cNvPr id="13" name="Rectangle 12"/>
          <p:cNvSpPr/>
          <p:nvPr/>
        </p:nvSpPr>
        <p:spPr>
          <a:xfrm>
            <a:off x="3000364" y="1571612"/>
            <a:ext cx="2214578" cy="4286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i="1" dirty="0" smtClean="0">
                <a:solidFill>
                  <a:sysClr val="windowText" lastClr="000000"/>
                </a:solidFill>
              </a:rPr>
              <a:t>Workplace learning</a:t>
            </a:r>
            <a:endParaRPr lang="en-US" sz="1400" b="1" i="1" dirty="0">
              <a:solidFill>
                <a:sysClr val="windowText" lastClr="000000"/>
              </a:solidFill>
            </a:endParaRPr>
          </a:p>
        </p:txBody>
      </p:sp>
      <p:sp>
        <p:nvSpPr>
          <p:cNvPr id="14" name="Rectangle 13"/>
          <p:cNvSpPr/>
          <p:nvPr/>
        </p:nvSpPr>
        <p:spPr>
          <a:xfrm>
            <a:off x="2714612" y="1071546"/>
            <a:ext cx="2286016" cy="35719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i="1" dirty="0" smtClean="0">
                <a:solidFill>
                  <a:sysClr val="windowText" lastClr="000000"/>
                </a:solidFill>
              </a:rPr>
              <a:t>Adult learning</a:t>
            </a:r>
            <a:endParaRPr lang="en-US" sz="1400" b="1" i="1" dirty="0">
              <a:solidFill>
                <a:sysClr val="windowText" lastClr="000000"/>
              </a:solidFill>
            </a:endParaRPr>
          </a:p>
        </p:txBody>
      </p:sp>
      <p:cxnSp>
        <p:nvCxnSpPr>
          <p:cNvPr id="17" name="Straight Arrow Connector 16"/>
          <p:cNvCxnSpPr/>
          <p:nvPr/>
        </p:nvCxnSpPr>
        <p:spPr>
          <a:xfrm>
            <a:off x="3357554" y="3643314"/>
            <a:ext cx="285752"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lowchart: Connector 17"/>
          <p:cNvSpPr/>
          <p:nvPr/>
        </p:nvSpPr>
        <p:spPr>
          <a:xfrm>
            <a:off x="3500430" y="3500438"/>
            <a:ext cx="2143140" cy="221457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B7138C-EDF8-4A6B-8DA0-EBB00A03BF8F}" type="slidenum">
              <a:rPr lang="en-US" smtClean="0"/>
              <a:pPr/>
              <a:t>12</a:t>
            </a:fld>
            <a:endParaRPr lang="en-US"/>
          </a:p>
        </p:txBody>
      </p:sp>
      <p:pic>
        <p:nvPicPr>
          <p:cNvPr id="25606" name="Picture 6" descr="http://cli.ccl-cca.ca/Metis/en/swfbits/ccl_bg_en.gif"/>
          <p:cNvPicPr>
            <a:picLocks noChangeAspect="1" noChangeArrowheads="1"/>
          </p:cNvPicPr>
          <p:nvPr/>
        </p:nvPicPr>
        <p:blipFill>
          <a:blip r:embed="rId2"/>
          <a:srcRect/>
          <a:stretch>
            <a:fillRect/>
          </a:stretch>
        </p:blipFill>
        <p:spPr bwMode="auto">
          <a:xfrm>
            <a:off x="1285851" y="1500174"/>
            <a:ext cx="6849961" cy="4643470"/>
          </a:xfrm>
          <a:prstGeom prst="rect">
            <a:avLst/>
          </a:prstGeom>
          <a:noFill/>
        </p:spPr>
      </p:pic>
      <p:sp>
        <p:nvSpPr>
          <p:cNvPr id="10" name="TextBox 9"/>
          <p:cNvSpPr txBox="1"/>
          <p:nvPr/>
        </p:nvSpPr>
        <p:spPr>
          <a:xfrm>
            <a:off x="1214414" y="500042"/>
            <a:ext cx="6858048" cy="954107"/>
          </a:xfrm>
          <a:prstGeom prst="rect">
            <a:avLst/>
          </a:prstGeom>
          <a:noFill/>
        </p:spPr>
        <p:txBody>
          <a:bodyPr wrap="square" rtlCol="0">
            <a:spAutoFit/>
          </a:bodyPr>
          <a:lstStyle/>
          <a:p>
            <a:r>
              <a:rPr lang="en-CA" sz="2800" b="1" dirty="0" err="1" smtClean="0"/>
              <a:t>Metis</a:t>
            </a:r>
            <a:r>
              <a:rPr lang="en-CA" sz="2800" b="1" dirty="0" smtClean="0"/>
              <a:t> Holistic Lifelong Learning Model</a:t>
            </a:r>
            <a:r>
              <a:rPr lang="en-CA" dirty="0" smtClean="0"/>
              <a:t>.....label (pg26)</a:t>
            </a:r>
            <a:endParaRPr lang="en-US" dirty="0"/>
          </a:p>
        </p:txBody>
      </p:sp>
      <p:sp>
        <p:nvSpPr>
          <p:cNvPr id="12" name="TextBox 11"/>
          <p:cNvSpPr txBox="1"/>
          <p:nvPr/>
        </p:nvSpPr>
        <p:spPr>
          <a:xfrm>
            <a:off x="571472" y="6143644"/>
            <a:ext cx="7429552" cy="276999"/>
          </a:xfrm>
          <a:prstGeom prst="rect">
            <a:avLst/>
          </a:prstGeom>
          <a:noFill/>
        </p:spPr>
        <p:txBody>
          <a:bodyPr wrap="square" rtlCol="0">
            <a:spAutoFit/>
          </a:bodyPr>
          <a:lstStyle/>
          <a:p>
            <a:r>
              <a:rPr lang="en-CA" sz="1200" i="1" dirty="0" smtClean="0"/>
              <a:t>Explanation:  </a:t>
            </a:r>
            <a:endParaRPr lang="en-US" sz="12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5720" y="2000240"/>
            <a:ext cx="8072494" cy="157163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
          </p:nvPr>
        </p:nvSpPr>
        <p:spPr/>
        <p:txBody>
          <a:bodyPr/>
          <a:lstStyle/>
          <a:p>
            <a:pPr>
              <a:buNone/>
            </a:pPr>
            <a:r>
              <a:rPr lang="en-CA" sz="1800" dirty="0" smtClean="0"/>
              <a:t>Inquiry question #1:</a:t>
            </a:r>
            <a:r>
              <a:rPr lang="en-CA" sz="1600" dirty="0" smtClean="0"/>
              <a:t>  </a:t>
            </a:r>
          </a:p>
          <a:p>
            <a:pPr>
              <a:buNone/>
            </a:pPr>
            <a:endParaRPr lang="en-CA" b="1" i="1" dirty="0" smtClean="0"/>
          </a:p>
          <a:p>
            <a:pPr>
              <a:buNone/>
            </a:pPr>
            <a:r>
              <a:rPr lang="en-CA" b="1" i="1" dirty="0" smtClean="0"/>
              <a:t>What is the relationship between ideology and my identity?</a:t>
            </a:r>
          </a:p>
          <a:p>
            <a:pPr>
              <a:buNone/>
            </a:pPr>
            <a:endParaRPr lang="en-CA" b="1" i="1" dirty="0" smtClean="0"/>
          </a:p>
          <a:p>
            <a:pPr>
              <a:buNone/>
            </a:pPr>
            <a:r>
              <a:rPr lang="en-CA" b="1" i="1" dirty="0" smtClean="0"/>
              <a:t>-Brave New World (1932) </a:t>
            </a:r>
            <a:r>
              <a:rPr lang="en-CA" b="1" i="1" dirty="0" err="1" smtClean="0"/>
              <a:t>Aldous</a:t>
            </a:r>
            <a:r>
              <a:rPr lang="en-CA" b="1" i="1" dirty="0" smtClean="0"/>
              <a:t> Huxley describes a futuristic society where the state controls human reproduction and uses selective breeding to produce five separate castes or classes of people.</a:t>
            </a:r>
            <a:endParaRPr lang="en-US" b="1" i="1" dirty="0"/>
          </a:p>
        </p:txBody>
      </p:sp>
      <p:sp>
        <p:nvSpPr>
          <p:cNvPr id="2" name="Title 1"/>
          <p:cNvSpPr>
            <a:spLocks noGrp="1"/>
          </p:cNvSpPr>
          <p:nvPr>
            <p:ph type="title"/>
          </p:nvPr>
        </p:nvSpPr>
        <p:spPr/>
        <p:txBody>
          <a:bodyPr>
            <a:normAutofit/>
          </a:bodyPr>
          <a:lstStyle/>
          <a:p>
            <a:r>
              <a:rPr lang="en-CA" sz="3600" b="1" dirty="0" smtClean="0"/>
              <a:t>Who Are We? </a:t>
            </a:r>
            <a:r>
              <a:rPr lang="en-CA" sz="1600" b="1" dirty="0" smtClean="0"/>
              <a:t>(pg 27)</a:t>
            </a:r>
            <a:endParaRPr lang="en-US" sz="1600" b="1" dirty="0"/>
          </a:p>
        </p:txBody>
      </p:sp>
      <p:sp>
        <p:nvSpPr>
          <p:cNvPr id="4" name="Slide Number Placeholder 3"/>
          <p:cNvSpPr>
            <a:spLocks noGrp="1"/>
          </p:cNvSpPr>
          <p:nvPr>
            <p:ph type="sldNum" sz="quarter" idx="15"/>
          </p:nvPr>
        </p:nvSpPr>
        <p:spPr/>
        <p:txBody>
          <a:bodyPr/>
          <a:lstStyle/>
          <a:p>
            <a:fld id="{AEB7138C-EDF8-4A6B-8DA0-EBB00A03BF8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5400000">
            <a:off x="2381732" y="2893214"/>
            <a:ext cx="6309360" cy="1071571"/>
          </a:xfrm>
        </p:spPr>
        <p:txBody>
          <a:bodyPr>
            <a:normAutofit/>
          </a:bodyPr>
          <a:lstStyle/>
          <a:p>
            <a:r>
              <a:rPr lang="en-CA" sz="4800" b="0" i="1" dirty="0" smtClean="0"/>
              <a:t>Brave New World</a:t>
            </a:r>
            <a:endParaRPr lang="en-US" sz="4800" b="0" i="1" dirty="0"/>
          </a:p>
        </p:txBody>
      </p:sp>
      <p:sp>
        <p:nvSpPr>
          <p:cNvPr id="7" name="Text Placeholder 6"/>
          <p:cNvSpPr>
            <a:spLocks noGrp="1"/>
          </p:cNvSpPr>
          <p:nvPr>
            <p:ph type="body" sz="half" idx="2"/>
          </p:nvPr>
        </p:nvSpPr>
        <p:spPr>
          <a:xfrm>
            <a:off x="6357950" y="264794"/>
            <a:ext cx="1931848" cy="6236039"/>
          </a:xfrm>
        </p:spPr>
        <p:txBody>
          <a:bodyPr>
            <a:noAutofit/>
          </a:bodyPr>
          <a:lstStyle/>
          <a:p>
            <a:r>
              <a:rPr lang="en-CA" sz="1800" i="1" dirty="0" smtClean="0"/>
              <a:t>-each caste is genetically engineered to fulfill a specific range of roles in society.</a:t>
            </a:r>
          </a:p>
          <a:p>
            <a:r>
              <a:rPr lang="en-CA" sz="1800" i="1" dirty="0" smtClean="0"/>
              <a:t>-individuals are physically and intellectually matched to their prescribed roles</a:t>
            </a:r>
          </a:p>
          <a:p>
            <a:r>
              <a:rPr lang="en-CA" sz="1800" i="1" dirty="0" smtClean="0"/>
              <a:t>-they are psychologically conditioned to accept and enjoy their roles.</a:t>
            </a:r>
          </a:p>
          <a:p>
            <a:r>
              <a:rPr lang="en-CA" sz="1800" i="1" dirty="0" smtClean="0"/>
              <a:t>“that is the secret of happiness and virtue – liking what you’ve got to do”</a:t>
            </a:r>
            <a:endParaRPr lang="en-US" sz="18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14</a:t>
            </a:fld>
            <a:endParaRPr lang="en-US"/>
          </a:p>
        </p:txBody>
      </p:sp>
      <p:pic>
        <p:nvPicPr>
          <p:cNvPr id="30722" name="Picture 2" descr="http://classes.design.ucla.edu/Winter09/9-1/blog/b/wp-content/uploads/2009/02/dcr0176l.jpg"/>
          <p:cNvPicPr>
            <a:picLocks noGrp="1" noChangeAspect="1" noChangeArrowheads="1"/>
          </p:cNvPicPr>
          <p:nvPr>
            <p:ph type="pic" idx="1"/>
          </p:nvPr>
        </p:nvPicPr>
        <p:blipFill>
          <a:blip r:embed="rId2"/>
          <a:srcRect l="13001" r="13001"/>
          <a:stretch>
            <a:fillRect/>
          </a:stretch>
        </p:blipFill>
        <p:spPr bwMode="auto">
          <a:xfrm>
            <a:off x="1928794" y="2214554"/>
            <a:ext cx="3082262" cy="4286256"/>
          </a:xfrm>
          <a:prstGeom prst="rect">
            <a:avLst/>
          </a:prstGeom>
          <a:noFill/>
        </p:spPr>
      </p:pic>
      <p:pic>
        <p:nvPicPr>
          <p:cNvPr id="30724" name="Picture 4" descr="brave-new-world.jpg"/>
          <p:cNvPicPr>
            <a:picLocks noChangeAspect="1" noChangeArrowheads="1"/>
          </p:cNvPicPr>
          <p:nvPr/>
        </p:nvPicPr>
        <p:blipFill>
          <a:blip r:embed="rId3"/>
          <a:srcRect/>
          <a:stretch>
            <a:fillRect/>
          </a:stretch>
        </p:blipFill>
        <p:spPr bwMode="auto">
          <a:xfrm>
            <a:off x="285721" y="428604"/>
            <a:ext cx="1857387" cy="27146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B7138C-EDF8-4A6B-8DA0-EBB00A03BF8F}" type="slidenum">
              <a:rPr lang="en-US" smtClean="0"/>
              <a:pPr/>
              <a:t>15</a:t>
            </a:fld>
            <a:endParaRPr lang="en-US"/>
          </a:p>
        </p:txBody>
      </p:sp>
      <p:sp>
        <p:nvSpPr>
          <p:cNvPr id="5" name="Rectangle 4"/>
          <p:cNvSpPr/>
          <p:nvPr/>
        </p:nvSpPr>
        <p:spPr>
          <a:xfrm>
            <a:off x="1643042" y="571480"/>
            <a:ext cx="5214958" cy="8156079"/>
          </a:xfrm>
          <a:prstGeom prst="rect">
            <a:avLst/>
          </a:prstGeom>
        </p:spPr>
        <p:txBody>
          <a:bodyPr wrap="square">
            <a:spAutoFit/>
          </a:bodyPr>
          <a:lstStyle/>
          <a:p>
            <a:r>
              <a:rPr lang="en-US" sz="2800" i="1" dirty="0" smtClean="0"/>
              <a:t>Brave New World</a:t>
            </a:r>
            <a:r>
              <a:rPr lang="en-US" sz="2800" dirty="0" smtClean="0"/>
              <a:t> is the timeless tale of the problems associated with the creation of an “utopian” society. It highlights the fact that true happiness cannot be attained by the elimination of unhappiness. And unhappiness can never really be eliminated from a human society. </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5400000">
            <a:off x="2440311" y="3274673"/>
            <a:ext cx="6309360" cy="45719"/>
          </a:xfrm>
        </p:spPr>
        <p:txBody>
          <a:bodyPr>
            <a:normAutofit fontScale="90000"/>
          </a:bodyPr>
          <a:lstStyle/>
          <a:p>
            <a:endParaRPr lang="en-US" dirty="0"/>
          </a:p>
        </p:txBody>
      </p:sp>
      <p:sp>
        <p:nvSpPr>
          <p:cNvPr id="7" name="Text Placeholder 6"/>
          <p:cNvSpPr>
            <a:spLocks noGrp="1"/>
          </p:cNvSpPr>
          <p:nvPr>
            <p:ph type="body" sz="half" idx="2"/>
          </p:nvPr>
        </p:nvSpPr>
        <p:spPr/>
        <p:txBody>
          <a:bodyPr>
            <a:noAutofit/>
          </a:bodyPr>
          <a:lstStyle/>
          <a:p>
            <a:endParaRPr lang="en-CA" sz="2400" i="1" dirty="0" smtClean="0"/>
          </a:p>
          <a:p>
            <a:endParaRPr lang="en-CA" sz="2400" i="1" dirty="0" smtClean="0"/>
          </a:p>
          <a:p>
            <a:endParaRPr lang="en-CA" sz="2400" i="1" dirty="0" smtClean="0"/>
          </a:p>
          <a:p>
            <a:r>
              <a:rPr lang="en-CA" sz="2400" i="1" dirty="0" smtClean="0"/>
              <a:t>-Can Huxley’s fictional scenario be taken as a metaphor for today?</a:t>
            </a:r>
          </a:p>
          <a:p>
            <a:endParaRPr lang="en-US" sz="24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16</a:t>
            </a:fld>
            <a:endParaRPr lang="en-US"/>
          </a:p>
        </p:txBody>
      </p:sp>
      <p:pic>
        <p:nvPicPr>
          <p:cNvPr id="29698" name="Picture 2" descr="brave-new-world.jpg"/>
          <p:cNvPicPr>
            <a:picLocks noGrp="1" noChangeAspect="1" noChangeArrowheads="1"/>
          </p:cNvPicPr>
          <p:nvPr>
            <p:ph type="pic" idx="1"/>
          </p:nvPr>
        </p:nvPicPr>
        <p:blipFill>
          <a:blip r:embed="rId2"/>
          <a:srcRect t="6548" b="6548"/>
          <a:stretch>
            <a:fillRect/>
          </a:stretch>
        </p:blipFill>
        <p:spPr bwMode="auto">
          <a:xfrm>
            <a:off x="857224" y="571480"/>
            <a:ext cx="1928826" cy="2071702"/>
          </a:xfrm>
          <a:prstGeom prst="rect">
            <a:avLst/>
          </a:prstGeom>
          <a:noFill/>
        </p:spPr>
      </p:pic>
      <p:sp>
        <p:nvSpPr>
          <p:cNvPr id="9" name="TextBox 8"/>
          <p:cNvSpPr txBox="1"/>
          <p:nvPr/>
        </p:nvSpPr>
        <p:spPr>
          <a:xfrm>
            <a:off x="2643174" y="500042"/>
            <a:ext cx="2714644" cy="5632311"/>
          </a:xfrm>
          <a:prstGeom prst="rect">
            <a:avLst/>
          </a:prstGeom>
          <a:noFill/>
        </p:spPr>
        <p:txBody>
          <a:bodyPr wrap="square" rtlCol="0">
            <a:spAutoFit/>
          </a:bodyPr>
          <a:lstStyle/>
          <a:p>
            <a:r>
              <a:rPr lang="en-CA" sz="2400" b="1" u="sng" dirty="0" smtClean="0"/>
              <a:t>Discussion:      </a:t>
            </a:r>
          </a:p>
          <a:p>
            <a:endParaRPr lang="en-CA" sz="2400" i="1" dirty="0" smtClean="0"/>
          </a:p>
          <a:p>
            <a:r>
              <a:rPr lang="en-CA" sz="2400" b="1" i="1" dirty="0" smtClean="0"/>
              <a:t>Do the immediate influences of family members and the more general influence of the culture in which we live, provide us with a predetermined worldview???</a:t>
            </a:r>
            <a:endParaRPr lang="en-US" sz="24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B7138C-EDF8-4A6B-8DA0-EBB00A03BF8F}" type="slidenum">
              <a:rPr lang="en-US" smtClean="0"/>
              <a:pPr/>
              <a:t>17</a:t>
            </a:fld>
            <a:endParaRPr lang="en-US"/>
          </a:p>
        </p:txBody>
      </p:sp>
      <p:sp>
        <p:nvSpPr>
          <p:cNvPr id="6" name="Oval 5"/>
          <p:cNvSpPr/>
          <p:nvPr/>
        </p:nvSpPr>
        <p:spPr>
          <a:xfrm>
            <a:off x="1000100" y="1000108"/>
            <a:ext cx="7143800"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ysClr val="windowText" lastClr="000000"/>
                </a:solidFill>
              </a:rPr>
              <a:t>What factors influence individual and collective beliefs and values?</a:t>
            </a:r>
            <a:endParaRPr lang="en-US" sz="2400" b="1" dirty="0">
              <a:solidFill>
                <a:sysClr val="windowText" lastClr="000000"/>
              </a:solidFill>
            </a:endParaRPr>
          </a:p>
        </p:txBody>
      </p:sp>
      <p:sp>
        <p:nvSpPr>
          <p:cNvPr id="7" name="TextBox 6"/>
          <p:cNvSpPr txBox="1"/>
          <p:nvPr/>
        </p:nvSpPr>
        <p:spPr>
          <a:xfrm>
            <a:off x="500034" y="714356"/>
            <a:ext cx="2428892" cy="369332"/>
          </a:xfrm>
          <a:prstGeom prst="rect">
            <a:avLst/>
          </a:prstGeom>
          <a:noFill/>
        </p:spPr>
        <p:txBody>
          <a:bodyPr wrap="square" rtlCol="0">
            <a:spAutoFit/>
          </a:bodyPr>
          <a:lstStyle/>
          <a:p>
            <a:r>
              <a:rPr lang="en-CA" dirty="0" smtClean="0"/>
              <a:t>Inquiry question #2:</a:t>
            </a:r>
            <a:endParaRPr lang="en-US" dirty="0"/>
          </a:p>
        </p:txBody>
      </p:sp>
      <p:sp>
        <p:nvSpPr>
          <p:cNvPr id="14" name="TextBox 13"/>
          <p:cNvSpPr txBox="1"/>
          <p:nvPr/>
        </p:nvSpPr>
        <p:spPr>
          <a:xfrm>
            <a:off x="4214810" y="2643182"/>
            <a:ext cx="3214710" cy="1938992"/>
          </a:xfrm>
          <a:prstGeom prst="rect">
            <a:avLst/>
          </a:prstGeom>
          <a:noFill/>
        </p:spPr>
        <p:txBody>
          <a:bodyPr wrap="square" rtlCol="0">
            <a:spAutoFit/>
          </a:bodyPr>
          <a:lstStyle/>
          <a:p>
            <a:r>
              <a:rPr lang="en-CA" sz="2000" dirty="0" smtClean="0"/>
              <a:t>-considering the origins</a:t>
            </a:r>
          </a:p>
          <a:p>
            <a:r>
              <a:rPr lang="en-CA" sz="2000" dirty="0" smtClean="0"/>
              <a:t>of our ideas may cause </a:t>
            </a:r>
          </a:p>
          <a:p>
            <a:r>
              <a:rPr lang="en-CA" sz="2000" dirty="0" smtClean="0"/>
              <a:t>us to examine them further </a:t>
            </a:r>
          </a:p>
          <a:p>
            <a:r>
              <a:rPr lang="en-CA" sz="2000" dirty="0" smtClean="0"/>
              <a:t>and develop a deeper</a:t>
            </a:r>
          </a:p>
          <a:p>
            <a:r>
              <a:rPr lang="en-CA" sz="2000" dirty="0" smtClean="0"/>
              <a:t> understanding of them.</a:t>
            </a:r>
            <a:endParaRPr lang="en-US" sz="2000" dirty="0"/>
          </a:p>
        </p:txBody>
      </p:sp>
      <p:pic>
        <p:nvPicPr>
          <p:cNvPr id="34818" name="Picture 2" descr="http://www.legit-site.com/people/images/nelsonm.jpg"/>
          <p:cNvPicPr>
            <a:picLocks noChangeAspect="1" noChangeArrowheads="1"/>
          </p:cNvPicPr>
          <p:nvPr/>
        </p:nvPicPr>
        <p:blipFill>
          <a:blip r:embed="rId2"/>
          <a:srcRect/>
          <a:stretch>
            <a:fillRect/>
          </a:stretch>
        </p:blipFill>
        <p:spPr bwMode="auto">
          <a:xfrm>
            <a:off x="714348" y="2500306"/>
            <a:ext cx="3095152" cy="3389490"/>
          </a:xfrm>
          <a:prstGeom prst="rect">
            <a:avLst/>
          </a:prstGeom>
          <a:noFill/>
        </p:spPr>
      </p:pic>
      <p:sp>
        <p:nvSpPr>
          <p:cNvPr id="16" name="TextBox 15"/>
          <p:cNvSpPr txBox="1"/>
          <p:nvPr/>
        </p:nvSpPr>
        <p:spPr>
          <a:xfrm>
            <a:off x="3786182" y="5072074"/>
            <a:ext cx="3714776" cy="1477328"/>
          </a:xfrm>
          <a:prstGeom prst="rect">
            <a:avLst/>
          </a:prstGeom>
          <a:noFill/>
        </p:spPr>
        <p:txBody>
          <a:bodyPr wrap="square" rtlCol="0">
            <a:spAutoFit/>
          </a:bodyPr>
          <a:lstStyle/>
          <a:p>
            <a:r>
              <a:rPr lang="en-CA" b="1" i="1" dirty="0" smtClean="0"/>
              <a:t>“No one is born hating another person because of the colour of his skin, or his background, or his religion.  People must learn to hate...”</a:t>
            </a:r>
            <a:endParaRPr lang="en-US" b="1" i="1" dirty="0"/>
          </a:p>
        </p:txBody>
      </p:sp>
      <p:sp>
        <p:nvSpPr>
          <p:cNvPr id="17" name="TextBox 16"/>
          <p:cNvSpPr txBox="1"/>
          <p:nvPr/>
        </p:nvSpPr>
        <p:spPr>
          <a:xfrm>
            <a:off x="2143108" y="5929330"/>
            <a:ext cx="2357454" cy="276999"/>
          </a:xfrm>
          <a:prstGeom prst="rect">
            <a:avLst/>
          </a:prstGeom>
          <a:noFill/>
        </p:spPr>
        <p:txBody>
          <a:bodyPr wrap="square" rtlCol="0">
            <a:spAutoFit/>
          </a:bodyPr>
          <a:lstStyle/>
          <a:p>
            <a:r>
              <a:rPr lang="en-CA" sz="1200" b="1" dirty="0" smtClean="0"/>
              <a:t>Nelson Mandela</a:t>
            </a:r>
            <a:endParaRPr lang="en-US" sz="1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2900"/>
            <a:ext cx="7467600" cy="2571768"/>
          </a:xfrm>
        </p:spPr>
        <p:txBody>
          <a:bodyPr>
            <a:noAutofit/>
          </a:bodyPr>
          <a:lstStyle/>
          <a:p>
            <a:r>
              <a:rPr lang="en-CA" sz="4400" b="1" dirty="0" smtClean="0"/>
              <a:t/>
            </a:r>
            <a:br>
              <a:rPr lang="en-CA" sz="4400" b="1" dirty="0" smtClean="0"/>
            </a:br>
            <a:r>
              <a:rPr lang="en-CA" sz="4400" b="1" dirty="0" smtClean="0"/>
              <a:t>Factors that influence the formation of beliefs and values </a:t>
            </a:r>
            <a:endParaRPr lang="en-US" sz="4400" b="1" dirty="0"/>
          </a:p>
        </p:txBody>
      </p:sp>
      <p:sp>
        <p:nvSpPr>
          <p:cNvPr id="7" name="Content Placeholder 6"/>
          <p:cNvSpPr>
            <a:spLocks noGrp="1"/>
          </p:cNvSpPr>
          <p:nvPr>
            <p:ph sz="quarter" idx="1"/>
          </p:nvPr>
        </p:nvSpPr>
        <p:spPr/>
        <p:txBody>
          <a:bodyPr/>
          <a:lstStyle/>
          <a:p>
            <a:pPr>
              <a:buNone/>
            </a:pPr>
            <a:r>
              <a:rPr lang="en-CA" dirty="0" smtClean="0"/>
              <a:t> </a:t>
            </a:r>
          </a:p>
          <a:p>
            <a:pPr>
              <a:buNone/>
            </a:pPr>
            <a:endParaRPr lang="en-CA" dirty="0" smtClean="0"/>
          </a:p>
          <a:p>
            <a:pPr>
              <a:buNone/>
            </a:pPr>
            <a:r>
              <a:rPr lang="en-CA" dirty="0" smtClean="0"/>
              <a:t>-family influence</a:t>
            </a:r>
          </a:p>
          <a:p>
            <a:pPr>
              <a:buNone/>
            </a:pPr>
            <a:r>
              <a:rPr lang="en-CA" dirty="0" smtClean="0"/>
              <a:t> -relating gender to beliefs and values</a:t>
            </a:r>
          </a:p>
          <a:p>
            <a:pPr marL="457200" indent="-457200">
              <a:buNone/>
            </a:pPr>
            <a:r>
              <a:rPr lang="en-CA" dirty="0" smtClean="0"/>
              <a:t> -Religion &amp; Spirituality</a:t>
            </a:r>
          </a:p>
          <a:p>
            <a:pPr marL="457200" indent="-457200">
              <a:buNone/>
            </a:pPr>
            <a:r>
              <a:rPr lang="en-CA" dirty="0" smtClean="0"/>
              <a:t> -environment</a:t>
            </a:r>
          </a:p>
          <a:p>
            <a:pPr marL="457200" indent="-457200">
              <a:buNone/>
            </a:pPr>
            <a:r>
              <a:rPr lang="en-CA" dirty="0" smtClean="0"/>
              <a:t>-relationship to the land</a:t>
            </a:r>
          </a:p>
          <a:p>
            <a:pPr marL="457200" indent="-457200">
              <a:buNone/>
            </a:pPr>
            <a:r>
              <a:rPr lang="en-CA" dirty="0" smtClean="0"/>
              <a:t>-Language</a:t>
            </a:r>
          </a:p>
          <a:p>
            <a:pPr marL="457200" indent="-457200">
              <a:buNone/>
            </a:pPr>
            <a:r>
              <a:rPr lang="en-CA" dirty="0" smtClean="0"/>
              <a:t>-Media, beliefs, and values</a:t>
            </a:r>
          </a:p>
          <a:p>
            <a:pPr marL="457200" indent="-457200">
              <a:buNone/>
            </a:pPr>
            <a:r>
              <a:rPr lang="en-CA" dirty="0" smtClean="0"/>
              <a:t>-Government shaping Identity.</a:t>
            </a:r>
          </a:p>
          <a:p>
            <a:pPr marL="457200" indent="-457200">
              <a:buNone/>
            </a:pPr>
            <a:endParaRPr lang="en-CA" dirty="0" smtClean="0"/>
          </a:p>
          <a:p>
            <a:pPr marL="457200" indent="-457200">
              <a:buAutoNum type="arabicPeriod" startAt="3"/>
            </a:pPr>
            <a:endParaRPr lang="en-CA" dirty="0" smtClean="0"/>
          </a:p>
          <a:p>
            <a:endParaRPr lang="en-CA" dirty="0" smtClean="0"/>
          </a:p>
          <a:p>
            <a:pPr>
              <a:buNone/>
            </a:pPr>
            <a:endParaRPr lang="en-CA" dirty="0" smtClean="0"/>
          </a:p>
          <a:p>
            <a:pPr>
              <a:buNone/>
            </a:pPr>
            <a:endParaRPr lang="en-US" dirty="0"/>
          </a:p>
        </p:txBody>
      </p:sp>
      <p:sp>
        <p:nvSpPr>
          <p:cNvPr id="5" name="Slide Number Placeholder 4"/>
          <p:cNvSpPr>
            <a:spLocks noGrp="1"/>
          </p:cNvSpPr>
          <p:nvPr>
            <p:ph type="sldNum" sz="quarter" idx="15"/>
          </p:nvPr>
        </p:nvSpPr>
        <p:spPr/>
        <p:txBody>
          <a:bodyPr/>
          <a:lstStyle/>
          <a:p>
            <a:fld id="{AEB7138C-EDF8-4A6B-8DA0-EBB00A03BF8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sz="4400" dirty="0" smtClean="0"/>
              <a:t>Family Influence</a:t>
            </a:r>
            <a:endParaRPr lang="en-US" sz="4400" dirty="0"/>
          </a:p>
        </p:txBody>
      </p:sp>
      <p:sp>
        <p:nvSpPr>
          <p:cNvPr id="11" name="Text Placeholder 10"/>
          <p:cNvSpPr>
            <a:spLocks noGrp="1"/>
          </p:cNvSpPr>
          <p:nvPr>
            <p:ph type="body" sz="half" idx="2"/>
          </p:nvPr>
        </p:nvSpPr>
        <p:spPr>
          <a:xfrm>
            <a:off x="6765798" y="264794"/>
            <a:ext cx="1806730" cy="5307345"/>
          </a:xfrm>
        </p:spPr>
        <p:txBody>
          <a:bodyPr>
            <a:normAutofit lnSpcReduction="10000"/>
          </a:bodyPr>
          <a:lstStyle/>
          <a:p>
            <a:endParaRPr lang="en-CA" dirty="0" smtClean="0"/>
          </a:p>
          <a:p>
            <a:endParaRPr lang="en-CA" dirty="0" smtClean="0"/>
          </a:p>
          <a:p>
            <a:endParaRPr lang="en-CA" dirty="0" smtClean="0"/>
          </a:p>
          <a:p>
            <a:endParaRPr lang="en-CA" sz="2400" b="1" i="1" dirty="0" smtClean="0"/>
          </a:p>
          <a:p>
            <a:r>
              <a:rPr lang="en-CA" sz="2400" b="1" i="1" dirty="0" smtClean="0"/>
              <a:t>-the earliest influence</a:t>
            </a:r>
          </a:p>
          <a:p>
            <a:endParaRPr lang="en-CA" sz="2400" b="1" i="1" dirty="0" smtClean="0"/>
          </a:p>
          <a:p>
            <a:endParaRPr lang="en-CA" sz="2400" b="1" i="1" dirty="0" smtClean="0"/>
          </a:p>
          <a:p>
            <a:r>
              <a:rPr lang="en-CA" sz="2400" b="1" i="1" dirty="0" smtClean="0"/>
              <a:t>-has a strong influence on children’s identity</a:t>
            </a:r>
            <a:r>
              <a:rPr lang="en-CA" dirty="0" smtClean="0"/>
              <a:t>.</a:t>
            </a:r>
            <a:endParaRPr lang="en-US" dirty="0"/>
          </a:p>
        </p:txBody>
      </p:sp>
      <p:sp>
        <p:nvSpPr>
          <p:cNvPr id="5" name="Slide Number Placeholder 4"/>
          <p:cNvSpPr>
            <a:spLocks noGrp="1"/>
          </p:cNvSpPr>
          <p:nvPr>
            <p:ph type="sldNum" sz="quarter" idx="11"/>
          </p:nvPr>
        </p:nvSpPr>
        <p:spPr/>
        <p:txBody>
          <a:bodyPr/>
          <a:lstStyle/>
          <a:p>
            <a:fld id="{AEB7138C-EDF8-4A6B-8DA0-EBB00A03BF8F}" type="slidenum">
              <a:rPr lang="en-US" smtClean="0"/>
              <a:pPr/>
              <a:t>19</a:t>
            </a:fld>
            <a:endParaRPr lang="en-US"/>
          </a:p>
        </p:txBody>
      </p:sp>
      <p:pic>
        <p:nvPicPr>
          <p:cNvPr id="32772" name="Picture 4" descr="http://www.family2000.ca/images/family.jpg"/>
          <p:cNvPicPr>
            <a:picLocks noGrp="1" noChangeAspect="1" noChangeArrowheads="1"/>
          </p:cNvPicPr>
          <p:nvPr>
            <p:ph type="pic" idx="1"/>
          </p:nvPr>
        </p:nvPicPr>
        <p:blipFill>
          <a:blip r:embed="rId2"/>
          <a:srcRect t="10370" b="1037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786" y="1000108"/>
            <a:ext cx="7358114" cy="17859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Chapter Issue:</a:t>
            </a:r>
          </a:p>
          <a:p>
            <a:pPr algn="ctr"/>
            <a:r>
              <a:rPr lang="en-CA" sz="4000" dirty="0" smtClean="0">
                <a:solidFill>
                  <a:schemeClr val="tx1"/>
                </a:solidFill>
              </a:rPr>
              <a:t>To what extent are ideology and identity interrelated?</a:t>
            </a:r>
            <a:endParaRPr lang="en-US" sz="4000" dirty="0">
              <a:solidFill>
                <a:schemeClr val="tx1"/>
              </a:solidFill>
            </a:endParaRPr>
          </a:p>
        </p:txBody>
      </p:sp>
      <p:sp>
        <p:nvSpPr>
          <p:cNvPr id="28" name="Oval 27"/>
          <p:cNvSpPr/>
          <p:nvPr/>
        </p:nvSpPr>
        <p:spPr>
          <a:xfrm>
            <a:off x="500034" y="3429000"/>
            <a:ext cx="2643206" cy="2714644"/>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u="sng" dirty="0" smtClean="0">
                <a:solidFill>
                  <a:schemeClr val="tx1"/>
                </a:solidFill>
              </a:rPr>
              <a:t>Inquiry Question #1:  </a:t>
            </a:r>
          </a:p>
          <a:p>
            <a:pPr algn="ctr"/>
            <a:r>
              <a:rPr lang="en-CA" sz="2000" dirty="0" smtClean="0">
                <a:solidFill>
                  <a:schemeClr val="tx1"/>
                </a:solidFill>
              </a:rPr>
              <a:t>What is the relationship between ideology and my identity?</a:t>
            </a:r>
            <a:endParaRPr lang="en-US" sz="2000" dirty="0">
              <a:solidFill>
                <a:schemeClr val="tx1"/>
              </a:solidFill>
            </a:endParaRPr>
          </a:p>
        </p:txBody>
      </p:sp>
      <p:sp>
        <p:nvSpPr>
          <p:cNvPr id="31" name="Oval 30"/>
          <p:cNvSpPr/>
          <p:nvPr/>
        </p:nvSpPr>
        <p:spPr>
          <a:xfrm>
            <a:off x="3214678" y="3357562"/>
            <a:ext cx="2643206" cy="278608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u="sng" dirty="0" smtClean="0">
                <a:solidFill>
                  <a:schemeClr val="tx1"/>
                </a:solidFill>
              </a:rPr>
              <a:t>Inquiry Question #2:  </a:t>
            </a:r>
          </a:p>
          <a:p>
            <a:pPr algn="ctr"/>
            <a:r>
              <a:rPr lang="en-CA" sz="2000" dirty="0" smtClean="0">
                <a:solidFill>
                  <a:schemeClr val="tx1"/>
                </a:solidFill>
              </a:rPr>
              <a:t>What factors influence individual and collective beliefs and values?</a:t>
            </a:r>
            <a:endParaRPr lang="en-US" sz="2000" dirty="0">
              <a:solidFill>
                <a:schemeClr val="tx1"/>
              </a:solidFill>
            </a:endParaRPr>
          </a:p>
        </p:txBody>
      </p:sp>
      <p:sp>
        <p:nvSpPr>
          <p:cNvPr id="32" name="Oval 31"/>
          <p:cNvSpPr/>
          <p:nvPr/>
        </p:nvSpPr>
        <p:spPr>
          <a:xfrm>
            <a:off x="5929322" y="3429000"/>
            <a:ext cx="2714644" cy="271464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u="sng" dirty="0" smtClean="0">
                <a:solidFill>
                  <a:schemeClr val="tx1"/>
                </a:solidFill>
              </a:rPr>
              <a:t>Inquiry Question #3:</a:t>
            </a:r>
          </a:p>
          <a:p>
            <a:pPr algn="ctr"/>
            <a:r>
              <a:rPr lang="en-CA" sz="2000" dirty="0" smtClean="0">
                <a:solidFill>
                  <a:schemeClr val="tx1"/>
                </a:solidFill>
              </a:rPr>
              <a:t>What themes and characteristics should my ideology include?</a:t>
            </a:r>
            <a:endParaRPr lang="en-US" sz="2000" dirty="0">
              <a:solidFill>
                <a:schemeClr val="tx1"/>
              </a:solidFill>
            </a:endParaRPr>
          </a:p>
        </p:txBody>
      </p:sp>
      <p:cxnSp>
        <p:nvCxnSpPr>
          <p:cNvPr id="36" name="Straight Arrow Connector 35"/>
          <p:cNvCxnSpPr/>
          <p:nvPr/>
        </p:nvCxnSpPr>
        <p:spPr>
          <a:xfrm rot="5400000">
            <a:off x="4394199" y="303529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6786578" y="2928934"/>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2000232" y="2928934"/>
            <a:ext cx="42862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Slide Number Placeholder 45"/>
          <p:cNvSpPr>
            <a:spLocks noGrp="1"/>
          </p:cNvSpPr>
          <p:nvPr>
            <p:ph type="sldNum" sz="quarter" idx="12"/>
          </p:nvPr>
        </p:nvSpPr>
        <p:spPr/>
        <p:txBody>
          <a:bodyPr/>
          <a:lstStyle/>
          <a:p>
            <a:fld id="{AEB7138C-EDF8-4A6B-8DA0-EBB00A03BF8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400" dirty="0" smtClean="0"/>
              <a:t>Gender</a:t>
            </a:r>
            <a:endParaRPr lang="en-US" sz="4400" dirty="0"/>
          </a:p>
        </p:txBody>
      </p:sp>
      <p:sp>
        <p:nvSpPr>
          <p:cNvPr id="6" name="Text Placeholder 5"/>
          <p:cNvSpPr>
            <a:spLocks noGrp="1"/>
          </p:cNvSpPr>
          <p:nvPr>
            <p:ph type="body" sz="half" idx="2"/>
          </p:nvPr>
        </p:nvSpPr>
        <p:spPr>
          <a:xfrm>
            <a:off x="6765798" y="264794"/>
            <a:ext cx="1524000" cy="5878849"/>
          </a:xfrm>
        </p:spPr>
        <p:txBody>
          <a:bodyPr>
            <a:normAutofit fontScale="40000" lnSpcReduction="20000"/>
          </a:bodyPr>
          <a:lstStyle/>
          <a:p>
            <a:endParaRPr lang="en-CA" dirty="0" smtClean="0"/>
          </a:p>
          <a:p>
            <a:endParaRPr lang="en-CA" dirty="0" smtClean="0"/>
          </a:p>
          <a:p>
            <a:r>
              <a:rPr lang="en-CA" dirty="0" smtClean="0"/>
              <a:t>-</a:t>
            </a:r>
            <a:r>
              <a:rPr lang="en-CA" sz="4000" dirty="0" smtClean="0"/>
              <a:t>how a society perceives gender, sometimes legislating what is ‘appropriate’ gender expression, can also affect viewpoints on gender.</a:t>
            </a:r>
          </a:p>
          <a:p>
            <a:endParaRPr lang="en-CA" sz="4000" dirty="0" smtClean="0"/>
          </a:p>
          <a:p>
            <a:r>
              <a:rPr lang="en-CA" sz="4000" dirty="0" smtClean="0"/>
              <a:t>-society may assign specific gender roles to members – based on economic and religious factors, family, child security, and traditions</a:t>
            </a:r>
            <a:r>
              <a:rPr lang="en-CA" dirty="0" smtClean="0"/>
              <a:t>.</a:t>
            </a:r>
            <a:endParaRPr lang="en-US"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20</a:t>
            </a:fld>
            <a:endParaRPr lang="en-US"/>
          </a:p>
        </p:txBody>
      </p:sp>
      <p:pic>
        <p:nvPicPr>
          <p:cNvPr id="41986" name="Picture 2" descr="http://www.internationalbizconference.com/wp-content/uploads/2009/07/gender.jpg"/>
          <p:cNvPicPr>
            <a:picLocks noGrp="1" noChangeAspect="1" noChangeArrowheads="1"/>
          </p:cNvPicPr>
          <p:nvPr>
            <p:ph type="pic" idx="1"/>
          </p:nvPr>
        </p:nvPicPr>
        <p:blipFill>
          <a:blip r:embed="rId2"/>
          <a:srcRect t="11224" b="11224"/>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Religion &amp; Spirituality</a:t>
            </a:r>
            <a:endParaRPr lang="en-US" sz="3600" dirty="0"/>
          </a:p>
        </p:txBody>
      </p:sp>
      <p:sp>
        <p:nvSpPr>
          <p:cNvPr id="6" name="Text Placeholder 5"/>
          <p:cNvSpPr>
            <a:spLocks noGrp="1"/>
          </p:cNvSpPr>
          <p:nvPr>
            <p:ph type="body" sz="half" idx="2"/>
          </p:nvPr>
        </p:nvSpPr>
        <p:spPr>
          <a:xfrm>
            <a:off x="6858016" y="264794"/>
            <a:ext cx="1431782" cy="5521659"/>
          </a:xfrm>
        </p:spPr>
        <p:txBody>
          <a:bodyPr>
            <a:normAutofit fontScale="92500" lnSpcReduction="10000"/>
          </a:bodyPr>
          <a:lstStyle/>
          <a:p>
            <a:endParaRPr lang="en-CA" dirty="0" smtClean="0"/>
          </a:p>
          <a:p>
            <a:endParaRPr lang="en-CA" dirty="0" smtClean="0"/>
          </a:p>
          <a:p>
            <a:r>
              <a:rPr lang="en-CA" sz="1800" dirty="0" smtClean="0"/>
              <a:t>-takes many forms</a:t>
            </a:r>
          </a:p>
          <a:p>
            <a:endParaRPr lang="en-CA" sz="1800" dirty="0" smtClean="0"/>
          </a:p>
          <a:p>
            <a:r>
              <a:rPr lang="en-CA" sz="1800" dirty="0" smtClean="0"/>
              <a:t>-can give meaning to people’s lives and provides a moral system that informs their actions.</a:t>
            </a:r>
          </a:p>
          <a:p>
            <a:endParaRPr lang="en-CA" sz="1800" dirty="0" smtClean="0"/>
          </a:p>
          <a:p>
            <a:r>
              <a:rPr lang="en-CA" sz="1800" dirty="0" smtClean="0"/>
              <a:t>-provides shared traditions and collective action.</a:t>
            </a:r>
            <a:endParaRPr lang="en-US" sz="1800"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21</a:t>
            </a:fld>
            <a:endParaRPr lang="en-US"/>
          </a:p>
        </p:txBody>
      </p:sp>
      <p:pic>
        <p:nvPicPr>
          <p:cNvPr id="40962" name="Picture 2" descr="http://www.jackhaas.net/astronomy-NASA-hubble-space-picture-heaven-merope2.jpg"/>
          <p:cNvPicPr>
            <a:picLocks noGrp="1" noChangeAspect="1" noChangeArrowheads="1"/>
          </p:cNvPicPr>
          <p:nvPr>
            <p:ph type="pic" idx="1"/>
          </p:nvPr>
        </p:nvPicPr>
        <p:blipFill>
          <a:blip r:embed="rId2"/>
          <a:srcRect l="3500" r="350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400" dirty="0" smtClean="0"/>
              <a:t>Environment</a:t>
            </a:r>
            <a:endParaRPr lang="en-US" sz="4400" dirty="0"/>
          </a:p>
        </p:txBody>
      </p:sp>
      <p:sp>
        <p:nvSpPr>
          <p:cNvPr id="6" name="Text Placeholder 5"/>
          <p:cNvSpPr>
            <a:spLocks noGrp="1"/>
          </p:cNvSpPr>
          <p:nvPr>
            <p:ph type="body" sz="half" idx="2"/>
          </p:nvPr>
        </p:nvSpPr>
        <p:spPr>
          <a:xfrm>
            <a:off x="6765798" y="264794"/>
            <a:ext cx="1806730" cy="5735973"/>
          </a:xfrm>
        </p:spPr>
        <p:txBody>
          <a:bodyPr>
            <a:normAutofit/>
          </a:bodyPr>
          <a:lstStyle/>
          <a:p>
            <a:endParaRPr lang="en-CA" dirty="0" smtClean="0"/>
          </a:p>
          <a:p>
            <a:endParaRPr lang="en-CA" dirty="0" smtClean="0"/>
          </a:p>
          <a:p>
            <a:r>
              <a:rPr lang="en-CA" sz="1600" dirty="0" smtClean="0"/>
              <a:t>-increasing environmental awareness  has influenced the lives of many individuals.</a:t>
            </a:r>
          </a:p>
          <a:p>
            <a:endParaRPr lang="en-CA" sz="1600" dirty="0" smtClean="0"/>
          </a:p>
          <a:p>
            <a:r>
              <a:rPr lang="en-CA" sz="1600" dirty="0" smtClean="0"/>
              <a:t>-’environmental footprint’ awareness</a:t>
            </a:r>
          </a:p>
          <a:p>
            <a:endParaRPr lang="en-CA" sz="1600" dirty="0" smtClean="0"/>
          </a:p>
          <a:p>
            <a:r>
              <a:rPr lang="en-CA" sz="1600" dirty="0" smtClean="0"/>
              <a:t>-’green politics’ political ideology created by environmental-ism</a:t>
            </a:r>
            <a:r>
              <a:rPr lang="en-CA" dirty="0" smtClean="0"/>
              <a:t>.</a:t>
            </a:r>
            <a:endParaRPr lang="en-US"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22</a:t>
            </a:fld>
            <a:endParaRPr lang="en-US"/>
          </a:p>
        </p:txBody>
      </p:sp>
      <p:pic>
        <p:nvPicPr>
          <p:cNvPr id="39938" name="Picture 2" descr="http://agentsofurbanism.com/wp-content/uploads/2008/04/ecological-footprint.gif"/>
          <p:cNvPicPr>
            <a:picLocks noGrp="1" noChangeAspect="1" noChangeArrowheads="1"/>
          </p:cNvPicPr>
          <p:nvPr>
            <p:ph type="pic" idx="1"/>
          </p:nvPr>
        </p:nvPicPr>
        <p:blipFill>
          <a:blip r:embed="rId2"/>
          <a:srcRect l="6530" r="653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Relationship to the Land</a:t>
            </a:r>
            <a:endParaRPr lang="en-US" sz="3200" dirty="0"/>
          </a:p>
        </p:txBody>
      </p:sp>
      <p:sp>
        <p:nvSpPr>
          <p:cNvPr id="6" name="Text Placeholder 5"/>
          <p:cNvSpPr>
            <a:spLocks noGrp="1"/>
          </p:cNvSpPr>
          <p:nvPr>
            <p:ph type="body" sz="half" idx="2"/>
          </p:nvPr>
        </p:nvSpPr>
        <p:spPr>
          <a:xfrm>
            <a:off x="6858016" y="264794"/>
            <a:ext cx="1428760" cy="5521659"/>
          </a:xfrm>
        </p:spPr>
        <p:txBody>
          <a:bodyPr>
            <a:normAutofit fontScale="40000" lnSpcReduction="20000"/>
          </a:bodyPr>
          <a:lstStyle/>
          <a:p>
            <a:endParaRPr lang="en-CA" dirty="0" smtClean="0"/>
          </a:p>
          <a:p>
            <a:r>
              <a:rPr lang="en-CA" sz="4200" i="1" dirty="0" smtClean="0"/>
              <a:t>-if an individuals livelihood is connected to land or natural resources, this can influence your identity.</a:t>
            </a:r>
          </a:p>
          <a:p>
            <a:endParaRPr lang="en-CA" sz="4200" i="1" dirty="0" smtClean="0"/>
          </a:p>
          <a:p>
            <a:r>
              <a:rPr lang="en-CA" sz="4200" i="1" dirty="0" smtClean="0"/>
              <a:t>-Aboriginal peoples have a long relationship to the land and has social, cultural, economic connection to the land.</a:t>
            </a:r>
            <a:endParaRPr lang="en-US" sz="42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23</a:t>
            </a:fld>
            <a:endParaRPr lang="en-US"/>
          </a:p>
        </p:txBody>
      </p:sp>
      <p:pic>
        <p:nvPicPr>
          <p:cNvPr id="38918" name="Picture 6" descr="http://1.bp.blogspot.com/_8AQUw1IaBPI/SW5DlTg3FhI/AAAAAAAAFfM/8biLj3YX1CE/s400/TarSandsLeaf.jpg"/>
          <p:cNvPicPr>
            <a:picLocks noChangeAspect="1" noChangeArrowheads="1"/>
          </p:cNvPicPr>
          <p:nvPr/>
        </p:nvPicPr>
        <p:blipFill>
          <a:blip r:embed="rId2"/>
          <a:srcRect/>
          <a:stretch>
            <a:fillRect/>
          </a:stretch>
        </p:blipFill>
        <p:spPr bwMode="auto">
          <a:xfrm>
            <a:off x="928694" y="2857496"/>
            <a:ext cx="3786182" cy="3733800"/>
          </a:xfrm>
          <a:prstGeom prst="rect">
            <a:avLst/>
          </a:prstGeom>
          <a:noFill/>
        </p:spPr>
      </p:pic>
      <p:pic>
        <p:nvPicPr>
          <p:cNvPr id="38922" name="Picture 10" descr="http://www.no2010.com/files/images/EdmontonTar%20Sands%20Olympics%20Protest.jpg"/>
          <p:cNvPicPr>
            <a:picLocks noGrp="1" noChangeAspect="1" noChangeArrowheads="1"/>
          </p:cNvPicPr>
          <p:nvPr>
            <p:ph type="pic" idx="1"/>
          </p:nvPr>
        </p:nvPicPr>
        <p:blipFill>
          <a:blip r:embed="rId3"/>
          <a:srcRect l="5000" r="5000"/>
          <a:stretch>
            <a:fillRect/>
          </a:stretch>
        </p:blipFill>
        <p:spPr bwMode="auto">
          <a:xfrm>
            <a:off x="3357554" y="500042"/>
            <a:ext cx="2443179" cy="2714644"/>
          </a:xfrm>
          <a:prstGeom prst="rect">
            <a:avLst/>
          </a:prstGeom>
          <a:noFill/>
        </p:spPr>
      </p:pic>
      <p:pic>
        <p:nvPicPr>
          <p:cNvPr id="38924" name="Picture 12" descr="http://www.raventrust.com/media/logo.png"/>
          <p:cNvPicPr>
            <a:picLocks noChangeAspect="1" noChangeArrowheads="1"/>
          </p:cNvPicPr>
          <p:nvPr/>
        </p:nvPicPr>
        <p:blipFill>
          <a:blip r:embed="rId4"/>
          <a:srcRect/>
          <a:stretch>
            <a:fillRect/>
          </a:stretch>
        </p:blipFill>
        <p:spPr bwMode="auto">
          <a:xfrm>
            <a:off x="785786" y="714356"/>
            <a:ext cx="2105025" cy="20955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sz="4000" dirty="0" smtClean="0"/>
              <a:t>Language</a:t>
            </a:r>
            <a:endParaRPr lang="en-US" sz="4000" dirty="0"/>
          </a:p>
        </p:txBody>
      </p:sp>
      <p:sp>
        <p:nvSpPr>
          <p:cNvPr id="7" name="Text Placeholder 6"/>
          <p:cNvSpPr>
            <a:spLocks noGrp="1"/>
          </p:cNvSpPr>
          <p:nvPr>
            <p:ph type="body" sz="half" idx="2"/>
          </p:nvPr>
        </p:nvSpPr>
        <p:spPr>
          <a:xfrm>
            <a:off x="6929454" y="264794"/>
            <a:ext cx="1643074" cy="5307345"/>
          </a:xfrm>
        </p:spPr>
        <p:txBody>
          <a:bodyPr>
            <a:normAutofit lnSpcReduction="10000"/>
          </a:bodyPr>
          <a:lstStyle/>
          <a:p>
            <a:endParaRPr lang="en-CA" dirty="0" smtClean="0"/>
          </a:p>
          <a:p>
            <a:endParaRPr lang="en-CA" dirty="0" smtClean="0"/>
          </a:p>
          <a:p>
            <a:r>
              <a:rPr lang="en-CA" dirty="0" smtClean="0"/>
              <a:t>-</a:t>
            </a:r>
            <a:r>
              <a:rPr lang="en-CA" sz="1800" dirty="0" smtClean="0"/>
              <a:t>way in which people communicate beliefs and values, worldview, cultural and societal understandings, and sense of self.</a:t>
            </a:r>
          </a:p>
          <a:p>
            <a:endParaRPr lang="en-CA" sz="1800" dirty="0" smtClean="0"/>
          </a:p>
          <a:p>
            <a:r>
              <a:rPr lang="en-CA" sz="1800" dirty="0" smtClean="0"/>
              <a:t>-linguistic minorities often struggle against assimilation.</a:t>
            </a:r>
            <a:endParaRPr lang="en-US" sz="1800"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24</a:t>
            </a:fld>
            <a:endParaRPr lang="en-US"/>
          </a:p>
        </p:txBody>
      </p:sp>
      <p:pic>
        <p:nvPicPr>
          <p:cNvPr id="37892" name="Picture 4" descr="http://www.civilization.ca/cmc/exhibitions/aborig/fp/images/fpz4d06b.jpg"/>
          <p:cNvPicPr>
            <a:picLocks noGrp="1" noChangeAspect="1" noChangeArrowheads="1"/>
          </p:cNvPicPr>
          <p:nvPr>
            <p:ph type="pic" idx="1"/>
          </p:nvPr>
        </p:nvPicPr>
        <p:blipFill>
          <a:blip r:embed="rId2"/>
          <a:srcRect l="13118" r="13118"/>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sz="3600" dirty="0" smtClean="0"/>
              <a:t>Media, beliefs &amp; Values</a:t>
            </a:r>
            <a:endParaRPr lang="en-US" sz="3600" dirty="0"/>
          </a:p>
        </p:txBody>
      </p:sp>
      <p:sp>
        <p:nvSpPr>
          <p:cNvPr id="7" name="Text Placeholder 6"/>
          <p:cNvSpPr>
            <a:spLocks noGrp="1"/>
          </p:cNvSpPr>
          <p:nvPr>
            <p:ph type="body" sz="half" idx="2"/>
          </p:nvPr>
        </p:nvSpPr>
        <p:spPr>
          <a:xfrm>
            <a:off x="6858016" y="264794"/>
            <a:ext cx="1431782" cy="6021726"/>
          </a:xfrm>
        </p:spPr>
        <p:txBody>
          <a:bodyPr>
            <a:normAutofit fontScale="92500" lnSpcReduction="20000"/>
          </a:bodyPr>
          <a:lstStyle/>
          <a:p>
            <a:r>
              <a:rPr lang="en-CA" sz="1500" dirty="0" smtClean="0"/>
              <a:t>-Marshall McLuhan claimed that the ‘medium is the message’ – that the form of the communication was more important than the actual content.</a:t>
            </a:r>
          </a:p>
          <a:p>
            <a:endParaRPr lang="en-CA" sz="1400" dirty="0" smtClean="0"/>
          </a:p>
          <a:p>
            <a:r>
              <a:rPr lang="en-CA" sz="1500" dirty="0" smtClean="0"/>
              <a:t>-felt that if people were unaware of the effects of electronic media, it could be used against them to form </a:t>
            </a:r>
            <a:r>
              <a:rPr lang="en-CA" sz="1500" b="1" dirty="0" smtClean="0"/>
              <a:t>totalitarian </a:t>
            </a:r>
            <a:r>
              <a:rPr lang="en-CA" sz="1500" dirty="0" smtClean="0"/>
              <a:t>control.</a:t>
            </a:r>
          </a:p>
          <a:p>
            <a:endParaRPr lang="en-CA" sz="1500" dirty="0" smtClean="0"/>
          </a:p>
          <a:p>
            <a:r>
              <a:rPr lang="en-CA" sz="1500" dirty="0" smtClean="0"/>
              <a:t>-</a:t>
            </a:r>
            <a:r>
              <a:rPr lang="en-CA" sz="1500" b="1" dirty="0" smtClean="0"/>
              <a:t>Hegemony </a:t>
            </a:r>
            <a:r>
              <a:rPr lang="en-CA" sz="1500" dirty="0" smtClean="0"/>
              <a:t>(political control exerted by one group over others) may occur</a:t>
            </a:r>
            <a:r>
              <a:rPr lang="en-CA" sz="1700" dirty="0" smtClean="0"/>
              <a:t>.</a:t>
            </a:r>
            <a:endParaRPr lang="en-US" sz="1700"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25</a:t>
            </a:fld>
            <a:endParaRPr lang="en-US"/>
          </a:p>
        </p:txBody>
      </p:sp>
      <p:pic>
        <p:nvPicPr>
          <p:cNvPr id="36866" name="Picture 2" descr="http://jctshirts.com/gfx/hegemony.gif"/>
          <p:cNvPicPr>
            <a:picLocks noGrp="1" noChangeAspect="1" noChangeArrowheads="1"/>
          </p:cNvPicPr>
          <p:nvPr>
            <p:ph type="pic" idx="1"/>
          </p:nvPr>
        </p:nvPicPr>
        <p:blipFill>
          <a:blip r:embed="rId2"/>
          <a:srcRect l="6400" r="640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400" dirty="0" smtClean="0"/>
              <a:t>Government</a:t>
            </a:r>
            <a:endParaRPr lang="en-US" sz="4400" dirty="0"/>
          </a:p>
        </p:txBody>
      </p:sp>
      <p:sp>
        <p:nvSpPr>
          <p:cNvPr id="4" name="Text Placeholder 3"/>
          <p:cNvSpPr>
            <a:spLocks noGrp="1"/>
          </p:cNvSpPr>
          <p:nvPr>
            <p:ph type="body" sz="half" idx="2"/>
          </p:nvPr>
        </p:nvSpPr>
        <p:spPr>
          <a:xfrm>
            <a:off x="6858016" y="264794"/>
            <a:ext cx="1643074" cy="5521659"/>
          </a:xfrm>
        </p:spPr>
        <p:txBody>
          <a:bodyPr>
            <a:normAutofit fontScale="77500" lnSpcReduction="20000"/>
          </a:bodyPr>
          <a:lstStyle/>
          <a:p>
            <a:endParaRPr lang="en-CA" dirty="0" smtClean="0"/>
          </a:p>
          <a:p>
            <a:endParaRPr lang="en-CA" sz="1800" dirty="0" smtClean="0"/>
          </a:p>
          <a:p>
            <a:r>
              <a:rPr lang="en-CA" sz="2300" dirty="0" smtClean="0"/>
              <a:t>-Canada is a multicultural society and is manifested as pluralism</a:t>
            </a:r>
          </a:p>
          <a:p>
            <a:endParaRPr lang="en-CA" sz="2100" dirty="0" smtClean="0"/>
          </a:p>
          <a:p>
            <a:r>
              <a:rPr lang="en-CA" sz="2100" dirty="0" smtClean="0"/>
              <a:t>-Pluralism is also manifested through official bilingualism, Charter of Rights, and constitutional guarantees of the First Nations, Inuit and </a:t>
            </a:r>
            <a:r>
              <a:rPr lang="en-CA" sz="2100" dirty="0" err="1" smtClean="0"/>
              <a:t>Metis</a:t>
            </a:r>
            <a:r>
              <a:rPr lang="en-CA" sz="2100" dirty="0" smtClean="0"/>
              <a:t> peoples.</a:t>
            </a:r>
            <a:endParaRPr lang="en-US" sz="2100" dirty="0"/>
          </a:p>
        </p:txBody>
      </p:sp>
      <p:sp>
        <p:nvSpPr>
          <p:cNvPr id="5" name="Slide Number Placeholder 4"/>
          <p:cNvSpPr>
            <a:spLocks noGrp="1"/>
          </p:cNvSpPr>
          <p:nvPr>
            <p:ph type="sldNum" sz="quarter" idx="11"/>
          </p:nvPr>
        </p:nvSpPr>
        <p:spPr/>
        <p:txBody>
          <a:bodyPr/>
          <a:lstStyle/>
          <a:p>
            <a:fld id="{AEB7138C-EDF8-4A6B-8DA0-EBB00A03BF8F}" type="slidenum">
              <a:rPr lang="en-US" smtClean="0"/>
              <a:pPr/>
              <a:t>26</a:t>
            </a:fld>
            <a:endParaRPr lang="en-US"/>
          </a:p>
        </p:txBody>
      </p:sp>
      <p:pic>
        <p:nvPicPr>
          <p:cNvPr id="35842" name="Picture 2" descr="http://www.instablogsimages.com/images/2008/10/14/pluralism-1_RUunu_3868.jpg"/>
          <p:cNvPicPr>
            <a:picLocks noGrp="1" noChangeAspect="1" noChangeArrowheads="1"/>
          </p:cNvPicPr>
          <p:nvPr>
            <p:ph type="pic" idx="1"/>
          </p:nvPr>
        </p:nvPicPr>
        <p:blipFill>
          <a:blip r:embed="rId2"/>
          <a:srcRect l="3417" r="3417"/>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85786" y="1714488"/>
            <a:ext cx="742955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ysClr val="windowText" lastClr="000000"/>
                </a:solidFill>
              </a:rPr>
              <a:t>What</a:t>
            </a:r>
            <a:r>
              <a:rPr lang="en-CA" sz="2800" dirty="0" smtClean="0"/>
              <a:t> </a:t>
            </a:r>
            <a:r>
              <a:rPr lang="en-CA" sz="2800" dirty="0" smtClean="0">
                <a:solidFill>
                  <a:sysClr val="windowText" lastClr="000000"/>
                </a:solidFill>
              </a:rPr>
              <a:t>themes and characteristics should my ideology include?</a:t>
            </a:r>
            <a:endParaRPr lang="en-US" sz="2800" dirty="0">
              <a:solidFill>
                <a:sysClr val="windowText" lastClr="000000"/>
              </a:solidFill>
            </a:endParaRPr>
          </a:p>
        </p:txBody>
      </p:sp>
      <p:sp>
        <p:nvSpPr>
          <p:cNvPr id="2" name="Slide Number Placeholder 1"/>
          <p:cNvSpPr>
            <a:spLocks noGrp="1"/>
          </p:cNvSpPr>
          <p:nvPr>
            <p:ph type="sldNum" sz="quarter" idx="12"/>
          </p:nvPr>
        </p:nvSpPr>
        <p:spPr/>
        <p:txBody>
          <a:bodyPr/>
          <a:lstStyle/>
          <a:p>
            <a:fld id="{AEB7138C-EDF8-4A6B-8DA0-EBB00A03BF8F}" type="slidenum">
              <a:rPr lang="en-US" smtClean="0"/>
              <a:pPr/>
              <a:t>27</a:t>
            </a:fld>
            <a:endParaRPr lang="en-US"/>
          </a:p>
        </p:txBody>
      </p:sp>
      <p:sp>
        <p:nvSpPr>
          <p:cNvPr id="4" name="TextBox 3"/>
          <p:cNvSpPr txBox="1"/>
          <p:nvPr/>
        </p:nvSpPr>
        <p:spPr>
          <a:xfrm>
            <a:off x="1142976" y="1214422"/>
            <a:ext cx="3214710" cy="369332"/>
          </a:xfrm>
          <a:prstGeom prst="rect">
            <a:avLst/>
          </a:prstGeom>
          <a:noFill/>
        </p:spPr>
        <p:txBody>
          <a:bodyPr wrap="square" rtlCol="0">
            <a:spAutoFit/>
          </a:bodyPr>
          <a:lstStyle/>
          <a:p>
            <a:r>
              <a:rPr lang="en-CA" i="1" dirty="0" smtClean="0"/>
              <a:t>Inquiry question #3</a:t>
            </a:r>
            <a:endParaRPr lang="en-US" i="1" dirty="0"/>
          </a:p>
        </p:txBody>
      </p:sp>
      <p:pic>
        <p:nvPicPr>
          <p:cNvPr id="1026" name="Picture 2" descr="http://www.floiminter.net/psychology/ASP/values_ideologies.jpg"/>
          <p:cNvPicPr>
            <a:picLocks noChangeAspect="1" noChangeArrowheads="1"/>
          </p:cNvPicPr>
          <p:nvPr/>
        </p:nvPicPr>
        <p:blipFill>
          <a:blip r:embed="rId2"/>
          <a:srcRect/>
          <a:stretch>
            <a:fillRect/>
          </a:stretch>
        </p:blipFill>
        <p:spPr bwMode="auto">
          <a:xfrm>
            <a:off x="3071802" y="3286124"/>
            <a:ext cx="2857500" cy="28575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sz="4000" b="1" dirty="0" smtClean="0"/>
              <a:t>Characteristics of Ideology</a:t>
            </a:r>
            <a:r>
              <a:rPr lang="en-CA" dirty="0" smtClean="0"/>
              <a:t>	</a:t>
            </a:r>
            <a:endParaRPr lang="en-US" dirty="0"/>
          </a:p>
        </p:txBody>
      </p:sp>
      <p:sp>
        <p:nvSpPr>
          <p:cNvPr id="4" name="Content Placeholder 3"/>
          <p:cNvSpPr>
            <a:spLocks noGrp="1"/>
          </p:cNvSpPr>
          <p:nvPr>
            <p:ph sz="quarter" idx="1"/>
          </p:nvPr>
        </p:nvSpPr>
        <p:spPr>
          <a:xfrm>
            <a:off x="457200" y="1600200"/>
            <a:ext cx="7467600" cy="2614618"/>
          </a:xfrm>
        </p:spPr>
        <p:txBody>
          <a:bodyPr>
            <a:normAutofit lnSpcReduction="10000"/>
          </a:bodyPr>
          <a:lstStyle/>
          <a:p>
            <a:r>
              <a:rPr lang="en-CA" dirty="0" smtClean="0"/>
              <a:t>A.  </a:t>
            </a:r>
            <a:r>
              <a:rPr lang="en-CA" u="sng" dirty="0" smtClean="0"/>
              <a:t>Nature of Human Beings:</a:t>
            </a:r>
          </a:p>
          <a:p>
            <a:endParaRPr lang="en-CA" dirty="0" smtClean="0"/>
          </a:p>
          <a:p>
            <a:pPr lvl="1"/>
            <a:r>
              <a:rPr lang="en-CA" b="1" i="1" dirty="0" smtClean="0"/>
              <a:t>Whether people are essentially good or bad</a:t>
            </a:r>
          </a:p>
          <a:p>
            <a:pPr lvl="1"/>
            <a:r>
              <a:rPr lang="en-CA" b="1" i="1" dirty="0" smtClean="0"/>
              <a:t>If you are open to people, it is likely that you believe humans are essentially good</a:t>
            </a:r>
          </a:p>
          <a:p>
            <a:pPr lvl="1"/>
            <a:r>
              <a:rPr lang="en-CA" b="1" i="1" dirty="0" smtClean="0"/>
              <a:t>If you are cautious, likely you believe they are not.</a:t>
            </a:r>
            <a:endParaRPr lang="en-US" b="1" i="1" dirty="0"/>
          </a:p>
        </p:txBody>
      </p:sp>
      <p:sp>
        <p:nvSpPr>
          <p:cNvPr id="2" name="Slide Number Placeholder 1"/>
          <p:cNvSpPr>
            <a:spLocks noGrp="1"/>
          </p:cNvSpPr>
          <p:nvPr>
            <p:ph type="sldNum" sz="quarter" idx="15"/>
          </p:nvPr>
        </p:nvSpPr>
        <p:spPr/>
        <p:txBody>
          <a:bodyPr/>
          <a:lstStyle/>
          <a:p>
            <a:fld id="{AEB7138C-EDF8-4A6B-8DA0-EBB00A03BF8F}" type="slidenum">
              <a:rPr lang="en-US" smtClean="0"/>
              <a:pPr/>
              <a:t>28</a:t>
            </a:fld>
            <a:endParaRPr lang="en-US"/>
          </a:p>
        </p:txBody>
      </p:sp>
      <p:pic>
        <p:nvPicPr>
          <p:cNvPr id="44034" name="Picture 2" descr="http://lib.store.yahoo.net/lib/goldmountainmining/humanity-bracelet-main.jpg"/>
          <p:cNvPicPr>
            <a:picLocks noChangeAspect="1" noChangeArrowheads="1"/>
          </p:cNvPicPr>
          <p:nvPr/>
        </p:nvPicPr>
        <p:blipFill>
          <a:blip r:embed="rId2"/>
          <a:srcRect/>
          <a:stretch>
            <a:fillRect/>
          </a:stretch>
        </p:blipFill>
        <p:spPr bwMode="auto">
          <a:xfrm>
            <a:off x="2214546" y="3850954"/>
            <a:ext cx="4500594" cy="286024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B7138C-EDF8-4A6B-8DA0-EBB00A03BF8F}" type="slidenum">
              <a:rPr lang="en-US" smtClean="0"/>
              <a:pPr/>
              <a:t>29</a:t>
            </a:fld>
            <a:endParaRPr lang="en-US"/>
          </a:p>
        </p:txBody>
      </p:sp>
      <p:sp>
        <p:nvSpPr>
          <p:cNvPr id="3" name="TextBox 2"/>
          <p:cNvSpPr txBox="1"/>
          <p:nvPr/>
        </p:nvSpPr>
        <p:spPr>
          <a:xfrm>
            <a:off x="1000100" y="785794"/>
            <a:ext cx="7358114" cy="461665"/>
          </a:xfrm>
          <a:prstGeom prst="rect">
            <a:avLst/>
          </a:prstGeom>
          <a:noFill/>
        </p:spPr>
        <p:txBody>
          <a:bodyPr wrap="square" rtlCol="0">
            <a:spAutoFit/>
          </a:bodyPr>
          <a:lstStyle/>
          <a:p>
            <a:r>
              <a:rPr lang="en-CA" sz="2400" u="sng" dirty="0" smtClean="0"/>
              <a:t>B.  The Structure of Society</a:t>
            </a:r>
            <a:endParaRPr lang="en-US" sz="2400" u="sng" dirty="0"/>
          </a:p>
        </p:txBody>
      </p:sp>
      <p:sp>
        <p:nvSpPr>
          <p:cNvPr id="4" name="TextBox 3"/>
          <p:cNvSpPr txBox="1"/>
          <p:nvPr/>
        </p:nvSpPr>
        <p:spPr>
          <a:xfrm>
            <a:off x="1071538" y="1571612"/>
            <a:ext cx="6357982" cy="1754326"/>
          </a:xfrm>
          <a:prstGeom prst="rect">
            <a:avLst/>
          </a:prstGeom>
          <a:noFill/>
        </p:spPr>
        <p:txBody>
          <a:bodyPr wrap="square" rtlCol="0">
            <a:spAutoFit/>
          </a:bodyPr>
          <a:lstStyle/>
          <a:p>
            <a:r>
              <a:rPr lang="en-CA" b="1" i="1" dirty="0" smtClean="0"/>
              <a:t>-social structures are what bend us together</a:t>
            </a:r>
          </a:p>
          <a:p>
            <a:r>
              <a:rPr lang="en-CA" b="1" i="1" dirty="0" smtClean="0"/>
              <a:t> as a society and help society function in an </a:t>
            </a:r>
          </a:p>
          <a:p>
            <a:r>
              <a:rPr lang="en-CA" b="1" i="1" dirty="0" smtClean="0"/>
              <a:t>orderly fashion.</a:t>
            </a:r>
          </a:p>
          <a:p>
            <a:endParaRPr lang="en-CA" b="1" i="1" dirty="0" smtClean="0"/>
          </a:p>
          <a:p>
            <a:r>
              <a:rPr lang="en-CA" b="1" i="1" dirty="0" smtClean="0"/>
              <a:t>-social structures of society reflects the </a:t>
            </a:r>
          </a:p>
          <a:p>
            <a:r>
              <a:rPr lang="en-CA" b="1" i="1" dirty="0" smtClean="0"/>
              <a:t>beliefs and values of the society</a:t>
            </a:r>
            <a:endParaRPr lang="en-US" b="1" i="1" dirty="0"/>
          </a:p>
        </p:txBody>
      </p:sp>
      <p:pic>
        <p:nvPicPr>
          <p:cNvPr id="43010" name="Picture 2" descr="http://www.cartoonstock.com/lowres/lma0020l.jpg"/>
          <p:cNvPicPr>
            <a:picLocks noChangeAspect="1" noChangeArrowheads="1"/>
          </p:cNvPicPr>
          <p:nvPr/>
        </p:nvPicPr>
        <p:blipFill>
          <a:blip r:embed="rId2"/>
          <a:srcRect/>
          <a:stretch>
            <a:fillRect/>
          </a:stretch>
        </p:blipFill>
        <p:spPr bwMode="auto">
          <a:xfrm>
            <a:off x="4986362" y="3048000"/>
            <a:ext cx="3086100" cy="3810000"/>
          </a:xfrm>
          <a:prstGeom prst="rect">
            <a:avLst/>
          </a:prstGeom>
          <a:noFill/>
        </p:spPr>
      </p:pic>
      <p:pic>
        <p:nvPicPr>
          <p:cNvPr id="43012" name="Picture 4" descr="http://www.marxnow.com/images/estate.jpg"/>
          <p:cNvPicPr>
            <a:picLocks noChangeAspect="1" noChangeArrowheads="1"/>
          </p:cNvPicPr>
          <p:nvPr/>
        </p:nvPicPr>
        <p:blipFill>
          <a:blip r:embed="rId3"/>
          <a:srcRect/>
          <a:stretch>
            <a:fillRect/>
          </a:stretch>
        </p:blipFill>
        <p:spPr bwMode="auto">
          <a:xfrm>
            <a:off x="6500826" y="285728"/>
            <a:ext cx="2185988" cy="2571768"/>
          </a:xfrm>
          <a:prstGeom prst="rect">
            <a:avLst/>
          </a:prstGeom>
          <a:noFill/>
        </p:spPr>
      </p:pic>
      <p:pic>
        <p:nvPicPr>
          <p:cNvPr id="43014" name="Picture 6" descr="http://blog.foreignpolicy.com/files/images/france-flag.jpg"/>
          <p:cNvPicPr>
            <a:picLocks noChangeAspect="1" noChangeArrowheads="1"/>
          </p:cNvPicPr>
          <p:nvPr/>
        </p:nvPicPr>
        <p:blipFill>
          <a:blip r:embed="rId4"/>
          <a:srcRect/>
          <a:stretch>
            <a:fillRect/>
          </a:stretch>
        </p:blipFill>
        <p:spPr bwMode="auto">
          <a:xfrm>
            <a:off x="357158" y="3500438"/>
            <a:ext cx="3429024" cy="22383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sz="2400" i="1" dirty="0" smtClean="0"/>
              <a:t>Understandings of Identity</a:t>
            </a:r>
            <a:endParaRPr lang="en-US" sz="2400" i="1" dirty="0"/>
          </a:p>
        </p:txBody>
      </p:sp>
      <p:pic>
        <p:nvPicPr>
          <p:cNvPr id="8" name="Picture Placeholder 7" descr="Personal%20Id[1].jpg"/>
          <p:cNvPicPr>
            <a:picLocks noGrp="1" noChangeAspect="1"/>
          </p:cNvPicPr>
          <p:nvPr>
            <p:ph type="pic" idx="1"/>
          </p:nvPr>
        </p:nvPicPr>
        <p:blipFill>
          <a:blip r:embed="rId2"/>
          <a:srcRect t="2707" b="2707"/>
          <a:stretch>
            <a:fillRect/>
          </a:stretch>
        </p:blipFill>
        <p:spPr>
          <a:xfrm>
            <a:off x="-357188" y="0"/>
            <a:ext cx="6172201" cy="6858000"/>
          </a:xfrm>
        </p:spPr>
      </p:pic>
      <p:sp>
        <p:nvSpPr>
          <p:cNvPr id="7" name="Text Placeholder 6"/>
          <p:cNvSpPr>
            <a:spLocks noGrp="1"/>
          </p:cNvSpPr>
          <p:nvPr>
            <p:ph type="body" sz="half" idx="2"/>
          </p:nvPr>
        </p:nvSpPr>
        <p:spPr>
          <a:xfrm>
            <a:off x="6715140" y="264794"/>
            <a:ext cx="2143140" cy="5950287"/>
          </a:xfrm>
        </p:spPr>
        <p:txBody>
          <a:bodyPr>
            <a:normAutofit/>
          </a:bodyPr>
          <a:lstStyle/>
          <a:p>
            <a:endParaRPr lang="en-CA" sz="3200" i="1" dirty="0" smtClean="0"/>
          </a:p>
          <a:p>
            <a:r>
              <a:rPr lang="en-CA" sz="3200" i="1" dirty="0" smtClean="0"/>
              <a:t>-who or what one is</a:t>
            </a:r>
          </a:p>
          <a:p>
            <a:r>
              <a:rPr lang="en-CA" sz="3200" i="1" dirty="0" smtClean="0"/>
              <a:t>-sense of personal </a:t>
            </a:r>
            <a:r>
              <a:rPr lang="en-CA" sz="3200" i="1" dirty="0" err="1" smtClean="0"/>
              <a:t>continuityand</a:t>
            </a:r>
            <a:r>
              <a:rPr lang="en-CA" sz="3200" i="1" dirty="0" smtClean="0"/>
              <a:t> being unique from others</a:t>
            </a:r>
            <a:endParaRPr lang="en-US" sz="32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B7138C-EDF8-4A6B-8DA0-EBB00A03BF8F}" type="slidenum">
              <a:rPr lang="en-US" smtClean="0"/>
              <a:pPr/>
              <a:t>30</a:t>
            </a:fld>
            <a:endParaRPr lang="en-US"/>
          </a:p>
        </p:txBody>
      </p:sp>
      <p:sp>
        <p:nvSpPr>
          <p:cNvPr id="3" name="TextBox 2"/>
          <p:cNvSpPr txBox="1"/>
          <p:nvPr/>
        </p:nvSpPr>
        <p:spPr>
          <a:xfrm>
            <a:off x="928662" y="1142984"/>
            <a:ext cx="6286544" cy="461665"/>
          </a:xfrm>
          <a:prstGeom prst="rect">
            <a:avLst/>
          </a:prstGeom>
          <a:noFill/>
        </p:spPr>
        <p:txBody>
          <a:bodyPr wrap="square" rtlCol="0">
            <a:spAutoFit/>
          </a:bodyPr>
          <a:lstStyle/>
          <a:p>
            <a:r>
              <a:rPr lang="en-CA" sz="2400" b="1" u="sng" dirty="0" smtClean="0"/>
              <a:t>C.  Interpretations of History</a:t>
            </a:r>
            <a:endParaRPr lang="en-US" sz="2400" b="1" u="sng" dirty="0"/>
          </a:p>
        </p:txBody>
      </p:sp>
      <p:sp>
        <p:nvSpPr>
          <p:cNvPr id="4" name="TextBox 3"/>
          <p:cNvSpPr txBox="1"/>
          <p:nvPr/>
        </p:nvSpPr>
        <p:spPr>
          <a:xfrm>
            <a:off x="1285852" y="1785926"/>
            <a:ext cx="6072230" cy="3046988"/>
          </a:xfrm>
          <a:prstGeom prst="rect">
            <a:avLst/>
          </a:prstGeom>
          <a:noFill/>
        </p:spPr>
        <p:txBody>
          <a:bodyPr wrap="square" rtlCol="0">
            <a:spAutoFit/>
          </a:bodyPr>
          <a:lstStyle/>
          <a:p>
            <a:r>
              <a:rPr lang="en-CA" sz="2400" b="1" i="1" dirty="0" smtClean="0"/>
              <a:t>-past events tend to influence </a:t>
            </a:r>
          </a:p>
          <a:p>
            <a:r>
              <a:rPr lang="en-CA" sz="2400" b="1" i="1" dirty="0" smtClean="0"/>
              <a:t>the beliefs and values we hold.</a:t>
            </a:r>
          </a:p>
          <a:p>
            <a:endParaRPr lang="en-CA" sz="2400" b="1" i="1" dirty="0" smtClean="0"/>
          </a:p>
          <a:p>
            <a:r>
              <a:rPr lang="en-CA" sz="2400" b="1" i="1" dirty="0" smtClean="0"/>
              <a:t>-ideological interpretations of a country’s  history affects the identities of its citizens.  These interpretations often guide our actions.</a:t>
            </a:r>
            <a:endParaRPr lang="en-US" sz="2400" b="1" i="1" dirty="0"/>
          </a:p>
        </p:txBody>
      </p:sp>
      <p:pic>
        <p:nvPicPr>
          <p:cNvPr id="41986" name="Picture 2" descr="http://upload.wikimedia.org/wikipedia/commons/6/65/Remembrance_Day_2007-2.JPG"/>
          <p:cNvPicPr>
            <a:picLocks noChangeAspect="1" noChangeArrowheads="1"/>
          </p:cNvPicPr>
          <p:nvPr/>
        </p:nvPicPr>
        <p:blipFill>
          <a:blip r:embed="rId2" cstate="print"/>
          <a:srcRect/>
          <a:stretch>
            <a:fillRect/>
          </a:stretch>
        </p:blipFill>
        <p:spPr bwMode="auto">
          <a:xfrm>
            <a:off x="6357950" y="357166"/>
            <a:ext cx="2419330" cy="5072098"/>
          </a:xfrm>
          <a:prstGeom prst="rect">
            <a:avLst/>
          </a:prstGeom>
          <a:noFill/>
        </p:spPr>
      </p:pic>
      <p:pic>
        <p:nvPicPr>
          <p:cNvPr id="41988" name="Picture 4" descr="http://enyblog.files.wordpress.com/2008/11/remembrance_day1111061.jpg"/>
          <p:cNvPicPr>
            <a:picLocks noChangeAspect="1" noChangeArrowheads="1"/>
          </p:cNvPicPr>
          <p:nvPr/>
        </p:nvPicPr>
        <p:blipFill>
          <a:blip r:embed="rId3"/>
          <a:srcRect/>
          <a:stretch>
            <a:fillRect/>
          </a:stretch>
        </p:blipFill>
        <p:spPr bwMode="auto">
          <a:xfrm>
            <a:off x="2786050" y="4429108"/>
            <a:ext cx="2214578" cy="221457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B7138C-EDF8-4A6B-8DA0-EBB00A03BF8F}" type="slidenum">
              <a:rPr lang="en-US" smtClean="0"/>
              <a:pPr/>
              <a:t>31</a:t>
            </a:fld>
            <a:endParaRPr lang="en-US"/>
          </a:p>
        </p:txBody>
      </p:sp>
      <p:sp>
        <p:nvSpPr>
          <p:cNvPr id="3" name="TextBox 2"/>
          <p:cNvSpPr txBox="1"/>
          <p:nvPr/>
        </p:nvSpPr>
        <p:spPr>
          <a:xfrm>
            <a:off x="1428728" y="642918"/>
            <a:ext cx="5143536" cy="461665"/>
          </a:xfrm>
          <a:prstGeom prst="rect">
            <a:avLst/>
          </a:prstGeom>
          <a:noFill/>
        </p:spPr>
        <p:txBody>
          <a:bodyPr wrap="square" rtlCol="0">
            <a:spAutoFit/>
          </a:bodyPr>
          <a:lstStyle/>
          <a:p>
            <a:r>
              <a:rPr lang="en-CA" sz="2400" b="1" u="sng" dirty="0" smtClean="0"/>
              <a:t>D.  Visions of the Future</a:t>
            </a:r>
            <a:endParaRPr lang="en-US" sz="2400" b="1" u="sng" dirty="0"/>
          </a:p>
        </p:txBody>
      </p:sp>
      <p:sp>
        <p:nvSpPr>
          <p:cNvPr id="4" name="TextBox 3"/>
          <p:cNvSpPr txBox="1"/>
          <p:nvPr/>
        </p:nvSpPr>
        <p:spPr>
          <a:xfrm>
            <a:off x="1571604" y="1857364"/>
            <a:ext cx="6572296" cy="1569660"/>
          </a:xfrm>
          <a:prstGeom prst="rect">
            <a:avLst/>
          </a:prstGeom>
          <a:noFill/>
        </p:spPr>
        <p:txBody>
          <a:bodyPr wrap="square" rtlCol="0">
            <a:spAutoFit/>
          </a:bodyPr>
          <a:lstStyle/>
          <a:p>
            <a:r>
              <a:rPr lang="en-CA" sz="2400" b="1" i="1" dirty="0" smtClean="0"/>
              <a:t>-reflects how you see your future – as individuals and as a society.</a:t>
            </a:r>
          </a:p>
          <a:p>
            <a:endParaRPr lang="en-CA" sz="2400" b="1" i="1" dirty="0" smtClean="0"/>
          </a:p>
          <a:p>
            <a:r>
              <a:rPr lang="en-CA" sz="2400" b="1" i="1" dirty="0" smtClean="0"/>
              <a:t>-these visions will guide your actions.</a:t>
            </a:r>
            <a:endParaRPr lang="en-US" sz="2400" b="1" i="1" dirty="0"/>
          </a:p>
        </p:txBody>
      </p:sp>
      <p:pic>
        <p:nvPicPr>
          <p:cNvPr id="45058" name="Picture 2" descr="http://www.myspacebrand.com/graphics/comments/graduation/_img/graduation22.gif"/>
          <p:cNvPicPr>
            <a:picLocks noChangeAspect="1" noChangeArrowheads="1" noCrop="1"/>
          </p:cNvPicPr>
          <p:nvPr/>
        </p:nvPicPr>
        <p:blipFill>
          <a:blip r:embed="rId2"/>
          <a:srcRect/>
          <a:stretch>
            <a:fillRect/>
          </a:stretch>
        </p:blipFill>
        <p:spPr bwMode="auto">
          <a:xfrm>
            <a:off x="2786050" y="3500438"/>
            <a:ext cx="3167060" cy="301941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4000" dirty="0" smtClean="0"/>
              <a:t>Themes of Ideology</a:t>
            </a:r>
            <a:endParaRPr lang="en-US" sz="4000" dirty="0"/>
          </a:p>
        </p:txBody>
      </p:sp>
      <p:sp>
        <p:nvSpPr>
          <p:cNvPr id="4" name="Content Placeholder 3"/>
          <p:cNvSpPr>
            <a:spLocks noGrp="1"/>
          </p:cNvSpPr>
          <p:nvPr>
            <p:ph sz="quarter" idx="1"/>
          </p:nvPr>
        </p:nvSpPr>
        <p:spPr/>
        <p:txBody>
          <a:bodyPr/>
          <a:lstStyle/>
          <a:p>
            <a:r>
              <a:rPr lang="en-CA" b="1" dirty="0" smtClean="0"/>
              <a:t>Include:  nation, class, race, environment and relationship to the land, gender, religion.</a:t>
            </a:r>
          </a:p>
          <a:p>
            <a:r>
              <a:rPr lang="en-CA" dirty="0" smtClean="0"/>
              <a:t>Often, one or two themes dominate an ideology.</a:t>
            </a:r>
          </a:p>
          <a:p>
            <a:pPr>
              <a:buNone/>
            </a:pPr>
            <a:r>
              <a:rPr lang="en-CA" dirty="0" smtClean="0"/>
              <a:t>	e.g. </a:t>
            </a:r>
            <a:r>
              <a:rPr lang="en-CA" b="1" dirty="0" smtClean="0"/>
              <a:t>Progressivism</a:t>
            </a:r>
            <a:r>
              <a:rPr lang="en-CA" dirty="0" smtClean="0"/>
              <a:t> – ideologies that advocate moderate political and social </a:t>
            </a:r>
          </a:p>
          <a:p>
            <a:pPr>
              <a:buNone/>
            </a:pPr>
            <a:r>
              <a:rPr lang="en-CA" dirty="0" smtClean="0"/>
              <a:t>   reform through government</a:t>
            </a:r>
          </a:p>
          <a:p>
            <a:pPr>
              <a:buNone/>
            </a:pPr>
            <a:r>
              <a:rPr lang="en-CA" dirty="0" smtClean="0"/>
              <a:t>   action.  Generally </a:t>
            </a:r>
          </a:p>
          <a:p>
            <a:pPr>
              <a:buNone/>
            </a:pPr>
            <a:r>
              <a:rPr lang="en-CA" dirty="0" smtClean="0"/>
              <a:t>    support social justice </a:t>
            </a:r>
          </a:p>
          <a:p>
            <a:pPr>
              <a:buNone/>
            </a:pPr>
            <a:r>
              <a:rPr lang="en-CA" dirty="0" smtClean="0"/>
              <a:t>    and workers rights.</a:t>
            </a:r>
            <a:endParaRPr lang="en-US" dirty="0"/>
          </a:p>
        </p:txBody>
      </p:sp>
      <p:sp>
        <p:nvSpPr>
          <p:cNvPr id="2" name="Slide Number Placeholder 1"/>
          <p:cNvSpPr>
            <a:spLocks noGrp="1"/>
          </p:cNvSpPr>
          <p:nvPr>
            <p:ph type="sldNum" sz="quarter" idx="15"/>
          </p:nvPr>
        </p:nvSpPr>
        <p:spPr/>
        <p:txBody>
          <a:bodyPr/>
          <a:lstStyle/>
          <a:p>
            <a:fld id="{AEB7138C-EDF8-4A6B-8DA0-EBB00A03BF8F}" type="slidenum">
              <a:rPr lang="en-US" smtClean="0"/>
              <a:pPr/>
              <a:t>32</a:t>
            </a:fld>
            <a:endParaRPr lang="en-US"/>
          </a:p>
        </p:txBody>
      </p:sp>
      <p:pic>
        <p:nvPicPr>
          <p:cNvPr id="49154" name="Picture 2" descr="http://api.ning.com/files/U8CPHfTFG2zX4b5Sj*z8vdr*Xp4CXp5SojXUx1SpiKPAq8Zda-8mh4eogC0EENZx3pySEmER*q6ANfehOh7kvEiHmXYRCI1C/div.jpg"/>
          <p:cNvPicPr>
            <a:picLocks noChangeAspect="1" noChangeArrowheads="1"/>
          </p:cNvPicPr>
          <p:nvPr/>
        </p:nvPicPr>
        <p:blipFill>
          <a:blip r:embed="rId2"/>
          <a:srcRect/>
          <a:stretch>
            <a:fillRect/>
          </a:stretch>
        </p:blipFill>
        <p:spPr bwMode="auto">
          <a:xfrm>
            <a:off x="4929190" y="3643314"/>
            <a:ext cx="3233732" cy="307183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CA" sz="4000" b="1" dirty="0" smtClean="0"/>
              <a:t>Different thinkers-different themes</a:t>
            </a:r>
            <a:endParaRPr lang="en-US" sz="4000" b="1" dirty="0"/>
          </a:p>
        </p:txBody>
      </p:sp>
      <p:sp>
        <p:nvSpPr>
          <p:cNvPr id="4" name="Content Placeholder 3"/>
          <p:cNvSpPr>
            <a:spLocks noGrp="1"/>
          </p:cNvSpPr>
          <p:nvPr>
            <p:ph sz="quarter" idx="1"/>
          </p:nvPr>
        </p:nvSpPr>
        <p:spPr>
          <a:xfrm>
            <a:off x="457200" y="1600200"/>
            <a:ext cx="3186106" cy="4873752"/>
          </a:xfrm>
        </p:spPr>
        <p:txBody>
          <a:bodyPr>
            <a:normAutofit lnSpcReduction="10000"/>
          </a:bodyPr>
          <a:lstStyle/>
          <a:p>
            <a:r>
              <a:rPr lang="en-CA" dirty="0" smtClean="0"/>
              <a:t>Tommy Douglas-</a:t>
            </a:r>
          </a:p>
          <a:p>
            <a:endParaRPr lang="en-CA" dirty="0" smtClean="0"/>
          </a:p>
          <a:p>
            <a:endParaRPr lang="en-CA" dirty="0" smtClean="0"/>
          </a:p>
          <a:p>
            <a:endParaRPr lang="en-CA" dirty="0" smtClean="0"/>
          </a:p>
          <a:p>
            <a:endParaRPr lang="en-CA" dirty="0" smtClean="0"/>
          </a:p>
          <a:p>
            <a:r>
              <a:rPr lang="en-CA" dirty="0" smtClean="0"/>
              <a:t>Milton Friedman-</a:t>
            </a:r>
          </a:p>
          <a:p>
            <a:endParaRPr lang="en-CA" dirty="0" smtClean="0"/>
          </a:p>
          <a:p>
            <a:endParaRPr lang="en-CA" dirty="0" smtClean="0"/>
          </a:p>
          <a:p>
            <a:endParaRPr lang="en-CA" dirty="0" smtClean="0"/>
          </a:p>
          <a:p>
            <a:endParaRPr lang="en-CA" dirty="0" smtClean="0"/>
          </a:p>
          <a:p>
            <a:r>
              <a:rPr lang="en-CA" dirty="0" err="1" smtClean="0"/>
              <a:t>Ovide</a:t>
            </a:r>
            <a:r>
              <a:rPr lang="en-CA" dirty="0" smtClean="0"/>
              <a:t> </a:t>
            </a:r>
            <a:r>
              <a:rPr lang="en-CA" dirty="0" err="1" smtClean="0"/>
              <a:t>Mercredi</a:t>
            </a:r>
            <a:r>
              <a:rPr lang="en-CA" dirty="0" smtClean="0"/>
              <a:t>-</a:t>
            </a:r>
            <a:endParaRPr lang="en-US" dirty="0"/>
          </a:p>
        </p:txBody>
      </p:sp>
      <p:sp>
        <p:nvSpPr>
          <p:cNvPr id="2" name="Slide Number Placeholder 1"/>
          <p:cNvSpPr>
            <a:spLocks noGrp="1"/>
          </p:cNvSpPr>
          <p:nvPr>
            <p:ph type="sldNum" sz="quarter" idx="15"/>
          </p:nvPr>
        </p:nvSpPr>
        <p:spPr/>
        <p:txBody>
          <a:bodyPr/>
          <a:lstStyle/>
          <a:p>
            <a:fld id="{AEB7138C-EDF8-4A6B-8DA0-EBB00A03BF8F}" type="slidenum">
              <a:rPr lang="en-US" smtClean="0"/>
              <a:pPr/>
              <a:t>33</a:t>
            </a:fld>
            <a:endParaRPr lang="en-US"/>
          </a:p>
        </p:txBody>
      </p:sp>
      <p:pic>
        <p:nvPicPr>
          <p:cNvPr id="48130" name="Picture 2" descr="http://www.cbc.ca/greatest/images/nov29/douglas.jpg"/>
          <p:cNvPicPr>
            <a:picLocks noChangeAspect="1" noChangeArrowheads="1"/>
          </p:cNvPicPr>
          <p:nvPr/>
        </p:nvPicPr>
        <p:blipFill>
          <a:blip r:embed="rId2"/>
          <a:srcRect/>
          <a:stretch>
            <a:fillRect/>
          </a:stretch>
        </p:blipFill>
        <p:spPr bwMode="auto">
          <a:xfrm>
            <a:off x="5500694" y="785794"/>
            <a:ext cx="2786082" cy="2251765"/>
          </a:xfrm>
          <a:prstGeom prst="rect">
            <a:avLst/>
          </a:prstGeom>
          <a:noFill/>
        </p:spPr>
      </p:pic>
      <p:pic>
        <p:nvPicPr>
          <p:cNvPr id="48132" name="Picture 4" descr="http://www.adeptis.ru/vinci/milton_friedman4.jpg"/>
          <p:cNvPicPr>
            <a:picLocks noChangeAspect="1" noChangeArrowheads="1"/>
          </p:cNvPicPr>
          <p:nvPr/>
        </p:nvPicPr>
        <p:blipFill>
          <a:blip r:embed="rId3"/>
          <a:srcRect/>
          <a:stretch>
            <a:fillRect/>
          </a:stretch>
        </p:blipFill>
        <p:spPr bwMode="auto">
          <a:xfrm>
            <a:off x="3357554" y="2857497"/>
            <a:ext cx="2082930" cy="2286016"/>
          </a:xfrm>
          <a:prstGeom prst="rect">
            <a:avLst/>
          </a:prstGeom>
          <a:noFill/>
        </p:spPr>
      </p:pic>
      <p:pic>
        <p:nvPicPr>
          <p:cNvPr id="48134" name="Picture 6" descr="http://manitobawildlands.org/images/ovideMercredi_sm.jpg"/>
          <p:cNvPicPr>
            <a:picLocks noChangeAspect="1" noChangeArrowheads="1"/>
          </p:cNvPicPr>
          <p:nvPr/>
        </p:nvPicPr>
        <p:blipFill>
          <a:blip r:embed="rId4"/>
          <a:srcRect/>
          <a:stretch>
            <a:fillRect/>
          </a:stretch>
        </p:blipFill>
        <p:spPr bwMode="auto">
          <a:xfrm>
            <a:off x="5715008" y="4357694"/>
            <a:ext cx="2214578" cy="214313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CA" sz="4000" b="1" dirty="0" smtClean="0"/>
              <a:t>Government response to Crisis...</a:t>
            </a:r>
            <a:endParaRPr lang="en-US" sz="4000" b="1" dirty="0"/>
          </a:p>
        </p:txBody>
      </p:sp>
      <p:sp>
        <p:nvSpPr>
          <p:cNvPr id="9" name="Content Placeholder 8"/>
          <p:cNvSpPr>
            <a:spLocks noGrp="1"/>
          </p:cNvSpPr>
          <p:nvPr>
            <p:ph sz="quarter" idx="1"/>
          </p:nvPr>
        </p:nvSpPr>
        <p:spPr>
          <a:xfrm>
            <a:off x="457200" y="1600200"/>
            <a:ext cx="7472386" cy="1614486"/>
          </a:xfrm>
        </p:spPr>
        <p:txBody>
          <a:bodyPr>
            <a:normAutofit fontScale="92500"/>
          </a:bodyPr>
          <a:lstStyle/>
          <a:p>
            <a:r>
              <a:rPr lang="en-CA" sz="2800" b="1" i="1" dirty="0" smtClean="0"/>
              <a:t>How do the actions of a country’s leaders in a time of crisis reflect the beliefs and values that underlie their ideology?</a:t>
            </a:r>
            <a:endParaRPr lang="en-US" sz="2800" b="1" i="1" dirty="0"/>
          </a:p>
        </p:txBody>
      </p:sp>
      <p:sp>
        <p:nvSpPr>
          <p:cNvPr id="2" name="Slide Number Placeholder 1"/>
          <p:cNvSpPr>
            <a:spLocks noGrp="1"/>
          </p:cNvSpPr>
          <p:nvPr>
            <p:ph type="sldNum" sz="quarter" idx="15"/>
          </p:nvPr>
        </p:nvSpPr>
        <p:spPr/>
        <p:txBody>
          <a:bodyPr/>
          <a:lstStyle/>
          <a:p>
            <a:fld id="{AEB7138C-EDF8-4A6B-8DA0-EBB00A03BF8F}" type="slidenum">
              <a:rPr lang="en-US" smtClean="0"/>
              <a:pPr/>
              <a:t>34</a:t>
            </a:fld>
            <a:endParaRPr lang="en-US"/>
          </a:p>
        </p:txBody>
      </p:sp>
      <p:pic>
        <p:nvPicPr>
          <p:cNvPr id="47106" name="Picture 2" descr="http://www.israelnewsagency.com/cherney911terrorism.jpg"/>
          <p:cNvPicPr>
            <a:picLocks noChangeAspect="1" noChangeArrowheads="1"/>
          </p:cNvPicPr>
          <p:nvPr/>
        </p:nvPicPr>
        <p:blipFill>
          <a:blip r:embed="rId2"/>
          <a:srcRect/>
          <a:stretch>
            <a:fillRect/>
          </a:stretch>
        </p:blipFill>
        <p:spPr bwMode="auto">
          <a:xfrm>
            <a:off x="285720" y="3143248"/>
            <a:ext cx="2786082" cy="3429024"/>
          </a:xfrm>
          <a:prstGeom prst="rect">
            <a:avLst/>
          </a:prstGeom>
          <a:noFill/>
        </p:spPr>
      </p:pic>
      <p:pic>
        <p:nvPicPr>
          <p:cNvPr id="47108" name="Picture 4" descr="http://www.ifrc.org/what/disasters/response/images/myanmar/girl_300_300_reuters.jpg"/>
          <p:cNvPicPr>
            <a:picLocks noChangeAspect="1" noChangeArrowheads="1"/>
          </p:cNvPicPr>
          <p:nvPr/>
        </p:nvPicPr>
        <p:blipFill>
          <a:blip r:embed="rId3"/>
          <a:srcRect/>
          <a:stretch>
            <a:fillRect/>
          </a:stretch>
        </p:blipFill>
        <p:spPr bwMode="auto">
          <a:xfrm>
            <a:off x="3214678" y="2928934"/>
            <a:ext cx="2571768" cy="257176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B7138C-EDF8-4A6B-8DA0-EBB00A03BF8F}" type="slidenum">
              <a:rPr lang="en-US" smtClean="0"/>
              <a:pPr/>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smtClean="0"/>
              <a:t>Two types of Identity:</a:t>
            </a:r>
            <a:endParaRPr lang="en-US" sz="4800" dirty="0"/>
          </a:p>
        </p:txBody>
      </p:sp>
      <p:graphicFrame>
        <p:nvGraphicFramePr>
          <p:cNvPr id="5" name="Content Placeholder 4"/>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AEB7138C-EDF8-4A6B-8DA0-EBB00A03BF8F}"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7467600" cy="2225668"/>
          </a:xfrm>
        </p:spPr>
        <p:txBody>
          <a:bodyPr>
            <a:noAutofit/>
          </a:bodyPr>
          <a:lstStyle/>
          <a:p>
            <a:r>
              <a:rPr lang="en-CA" sz="4000" b="1" dirty="0" smtClean="0"/>
              <a:t>Identity can be  influenced by gender, religion, language, or culture.</a:t>
            </a:r>
            <a:endParaRPr lang="en-US" sz="4000" dirty="0"/>
          </a:p>
        </p:txBody>
      </p:sp>
      <p:sp>
        <p:nvSpPr>
          <p:cNvPr id="12" name="Content Placeholder 11"/>
          <p:cNvSpPr>
            <a:spLocks noGrp="1"/>
          </p:cNvSpPr>
          <p:nvPr>
            <p:ph sz="quarter" idx="1"/>
          </p:nvPr>
        </p:nvSpPr>
        <p:spPr>
          <a:xfrm>
            <a:off x="457200" y="2357430"/>
            <a:ext cx="7467600" cy="4116522"/>
          </a:xfrm>
        </p:spPr>
        <p:txBody>
          <a:bodyPr/>
          <a:lstStyle/>
          <a:p>
            <a:endParaRPr lang="en-US" b="1" dirty="0"/>
          </a:p>
        </p:txBody>
      </p:sp>
      <p:sp>
        <p:nvSpPr>
          <p:cNvPr id="4" name="Slide Number Placeholder 3"/>
          <p:cNvSpPr>
            <a:spLocks noGrp="1"/>
          </p:cNvSpPr>
          <p:nvPr>
            <p:ph type="sldNum" sz="quarter" idx="15"/>
          </p:nvPr>
        </p:nvSpPr>
        <p:spPr/>
        <p:txBody>
          <a:bodyPr/>
          <a:lstStyle/>
          <a:p>
            <a:fld id="{AEB7138C-EDF8-4A6B-8DA0-EBB00A03BF8F}" type="slidenum">
              <a:rPr lang="en-US" smtClean="0"/>
              <a:pPr/>
              <a:t>5</a:t>
            </a:fld>
            <a:endParaRPr lang="en-US"/>
          </a:p>
        </p:txBody>
      </p:sp>
      <p:pic>
        <p:nvPicPr>
          <p:cNvPr id="6146" name="Picture 2" descr="http://2.bp.blogspot.com/_uRsgc8--EOQ/Rw80rqV6dvI/AAAAAAAAAAo/vZDY-zVz6uY/s400/social+cartoon.gif"/>
          <p:cNvPicPr>
            <a:picLocks noChangeAspect="1" noChangeArrowheads="1"/>
          </p:cNvPicPr>
          <p:nvPr/>
        </p:nvPicPr>
        <p:blipFill>
          <a:blip r:embed="rId2"/>
          <a:srcRect/>
          <a:stretch>
            <a:fillRect/>
          </a:stretch>
        </p:blipFill>
        <p:spPr bwMode="auto">
          <a:xfrm>
            <a:off x="2357422" y="2428868"/>
            <a:ext cx="4286280" cy="34766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1" dirty="0" smtClean="0"/>
              <a:t>Beliefs and Values</a:t>
            </a:r>
            <a:endParaRPr lang="en-US" sz="4800" b="1" dirty="0"/>
          </a:p>
        </p:txBody>
      </p:sp>
      <p:sp>
        <p:nvSpPr>
          <p:cNvPr id="3" name="Content Placeholder 2"/>
          <p:cNvSpPr>
            <a:spLocks noGrp="1"/>
          </p:cNvSpPr>
          <p:nvPr>
            <p:ph sz="quarter" idx="1"/>
          </p:nvPr>
        </p:nvSpPr>
        <p:spPr/>
        <p:txBody>
          <a:bodyPr>
            <a:normAutofit/>
          </a:bodyPr>
          <a:lstStyle/>
          <a:p>
            <a:r>
              <a:rPr lang="en-CA" sz="2800" dirty="0" smtClean="0"/>
              <a:t>Are important aspects of identity.</a:t>
            </a:r>
          </a:p>
          <a:p>
            <a:r>
              <a:rPr lang="en-CA" sz="2800" dirty="0" smtClean="0"/>
              <a:t>Influence our behaviour and choices and guide us in our interactions with others.</a:t>
            </a:r>
            <a:endParaRPr lang="en-US" sz="2800" dirty="0"/>
          </a:p>
        </p:txBody>
      </p:sp>
      <p:sp>
        <p:nvSpPr>
          <p:cNvPr id="4" name="Slide Number Placeholder 3"/>
          <p:cNvSpPr>
            <a:spLocks noGrp="1"/>
          </p:cNvSpPr>
          <p:nvPr>
            <p:ph type="sldNum" sz="quarter" idx="15"/>
          </p:nvPr>
        </p:nvSpPr>
        <p:spPr/>
        <p:txBody>
          <a:bodyPr/>
          <a:lstStyle/>
          <a:p>
            <a:fld id="{AEB7138C-EDF8-4A6B-8DA0-EBB00A03BF8F}" type="slidenum">
              <a:rPr lang="en-US" smtClean="0"/>
              <a:pPr/>
              <a:t>6</a:t>
            </a:fld>
            <a:endParaRPr lang="en-US"/>
          </a:p>
        </p:txBody>
      </p:sp>
      <p:pic>
        <p:nvPicPr>
          <p:cNvPr id="5122" name="Picture 2" descr="http://z.about.com/d/politicalhumor/1/0/U/t/1/mitts_beliefs.jpg"/>
          <p:cNvPicPr>
            <a:picLocks noChangeAspect="1" noChangeArrowheads="1"/>
          </p:cNvPicPr>
          <p:nvPr/>
        </p:nvPicPr>
        <p:blipFill>
          <a:blip r:embed="rId2"/>
          <a:srcRect/>
          <a:stretch>
            <a:fillRect/>
          </a:stretch>
        </p:blipFill>
        <p:spPr bwMode="auto">
          <a:xfrm>
            <a:off x="2000231" y="3071810"/>
            <a:ext cx="5333091" cy="35004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626748" y="2923784"/>
            <a:ext cx="6309360" cy="1010431"/>
          </a:xfrm>
        </p:spPr>
        <p:txBody>
          <a:bodyPr>
            <a:noAutofit/>
          </a:bodyPr>
          <a:lstStyle/>
          <a:p>
            <a:r>
              <a:rPr lang="en-CA" sz="3600" dirty="0" smtClean="0"/>
              <a:t>Ideology as an influence on identity</a:t>
            </a:r>
            <a:endParaRPr lang="en-US" sz="3600" dirty="0"/>
          </a:p>
        </p:txBody>
      </p:sp>
      <p:sp>
        <p:nvSpPr>
          <p:cNvPr id="14" name="Text Placeholder 13"/>
          <p:cNvSpPr>
            <a:spLocks noGrp="1"/>
          </p:cNvSpPr>
          <p:nvPr>
            <p:ph type="body" sz="half" idx="2"/>
          </p:nvPr>
        </p:nvSpPr>
        <p:spPr>
          <a:xfrm>
            <a:off x="7358082" y="264794"/>
            <a:ext cx="1357322" cy="5378783"/>
          </a:xfrm>
        </p:spPr>
        <p:txBody>
          <a:bodyPr>
            <a:normAutofit/>
          </a:bodyPr>
          <a:lstStyle/>
          <a:p>
            <a:endParaRPr lang="en-CA" dirty="0" smtClean="0"/>
          </a:p>
          <a:p>
            <a:endParaRPr lang="en-CA" dirty="0" smtClean="0"/>
          </a:p>
          <a:p>
            <a:endParaRPr lang="en-CA" dirty="0" smtClean="0"/>
          </a:p>
          <a:p>
            <a:endParaRPr lang="en-CA" dirty="0" smtClean="0"/>
          </a:p>
          <a:p>
            <a:r>
              <a:rPr lang="en-CA" dirty="0" smtClean="0"/>
              <a:t>-</a:t>
            </a:r>
            <a:r>
              <a:rPr lang="en-CA" sz="2000" i="1" dirty="0" smtClean="0"/>
              <a:t>ideology is a set of principles or ideas that explain our world and our place within it.</a:t>
            </a:r>
            <a:endParaRPr lang="en-US" sz="20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7</a:t>
            </a:fld>
            <a:endParaRPr lang="en-US"/>
          </a:p>
        </p:txBody>
      </p:sp>
      <p:pic>
        <p:nvPicPr>
          <p:cNvPr id="4098" name="Picture 2" descr="http://selflibber.files.wordpress.com/2008/12/toohot.jpg"/>
          <p:cNvPicPr>
            <a:picLocks noGrp="1" noChangeAspect="1" noChangeArrowheads="1"/>
          </p:cNvPicPr>
          <p:nvPr>
            <p:ph type="pic" idx="1"/>
          </p:nvPr>
        </p:nvPicPr>
        <p:blipFill>
          <a:blip r:embed="rId2"/>
          <a:srcRect l="17450" r="1745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B7138C-EDF8-4A6B-8DA0-EBB00A03BF8F}" type="slidenum">
              <a:rPr lang="en-US" smtClean="0"/>
              <a:pPr/>
              <a:t>8</a:t>
            </a:fld>
            <a:endParaRPr lang="en-US"/>
          </a:p>
        </p:txBody>
      </p:sp>
      <p:sp>
        <p:nvSpPr>
          <p:cNvPr id="3" name="TextBox 2"/>
          <p:cNvSpPr txBox="1"/>
          <p:nvPr/>
        </p:nvSpPr>
        <p:spPr>
          <a:xfrm>
            <a:off x="571472" y="785794"/>
            <a:ext cx="8001056" cy="4832092"/>
          </a:xfrm>
          <a:prstGeom prst="rect">
            <a:avLst/>
          </a:prstGeom>
          <a:noFill/>
        </p:spPr>
        <p:txBody>
          <a:bodyPr wrap="square" rtlCol="0">
            <a:spAutoFit/>
          </a:bodyPr>
          <a:lstStyle/>
          <a:p>
            <a:r>
              <a:rPr lang="en-CA" sz="3200" b="1" dirty="0" smtClean="0"/>
              <a:t>Various factors may influence your beliefs and values, as well as your individual and collective identities and personal identities.  </a:t>
            </a:r>
          </a:p>
          <a:p>
            <a:r>
              <a:rPr lang="en-CA" dirty="0" smtClean="0"/>
              <a:t>E.g. 	</a:t>
            </a:r>
            <a:r>
              <a:rPr lang="en-CA" sz="2400" b="1" i="1" dirty="0" smtClean="0"/>
              <a:t>Religion			environment	</a:t>
            </a:r>
          </a:p>
          <a:p>
            <a:r>
              <a:rPr lang="en-CA" sz="2400" b="1" i="1" dirty="0" smtClean="0"/>
              <a:t>	spirituality			media		</a:t>
            </a:r>
          </a:p>
          <a:p>
            <a:r>
              <a:rPr lang="en-CA" sz="2400" b="1" i="1" dirty="0" smtClean="0"/>
              <a:t>	gender 			language</a:t>
            </a:r>
          </a:p>
          <a:p>
            <a:r>
              <a:rPr lang="en-CA" sz="2400" b="1" i="1" dirty="0" smtClean="0"/>
              <a:t>	ideology		          </a:t>
            </a:r>
          </a:p>
          <a:p>
            <a:r>
              <a:rPr lang="en-CA" sz="2400" b="1" i="1" dirty="0" smtClean="0"/>
              <a:t>          relationship to the land</a:t>
            </a:r>
          </a:p>
          <a:p>
            <a:r>
              <a:rPr lang="en-CA" sz="2400" b="1" i="1" dirty="0" smtClean="0"/>
              <a:t>	culture</a:t>
            </a:r>
          </a:p>
          <a:p>
            <a:endParaRPr lang="en-CA" dirty="0" smtClean="0"/>
          </a:p>
          <a:p>
            <a:r>
              <a:rPr lang="en-CA" dirty="0" smtClean="0"/>
              <a:t>	</a:t>
            </a:r>
            <a:endParaRPr lang="en-US" dirty="0"/>
          </a:p>
        </p:txBody>
      </p:sp>
      <p:pic>
        <p:nvPicPr>
          <p:cNvPr id="4102" name="Picture 6" descr="http://www.spiritual-happiness.com/dummies-guru3.jpg"/>
          <p:cNvPicPr>
            <a:picLocks noChangeAspect="1" noChangeArrowheads="1"/>
          </p:cNvPicPr>
          <p:nvPr/>
        </p:nvPicPr>
        <p:blipFill>
          <a:blip r:embed="rId2"/>
          <a:srcRect/>
          <a:stretch>
            <a:fillRect/>
          </a:stretch>
        </p:blipFill>
        <p:spPr bwMode="auto">
          <a:xfrm>
            <a:off x="5286380" y="4000504"/>
            <a:ext cx="2786082" cy="26384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First Nations Holistic Lifelong Learning Model</a:t>
            </a:r>
            <a:endParaRPr lang="en-US" dirty="0"/>
          </a:p>
        </p:txBody>
      </p:sp>
      <p:sp>
        <p:nvSpPr>
          <p:cNvPr id="7" name="Text Placeholder 6"/>
          <p:cNvSpPr>
            <a:spLocks noGrp="1"/>
          </p:cNvSpPr>
          <p:nvPr>
            <p:ph type="body" sz="half" idx="2"/>
          </p:nvPr>
        </p:nvSpPr>
        <p:spPr/>
        <p:txBody>
          <a:bodyPr>
            <a:normAutofit fontScale="92500" lnSpcReduction="20000"/>
          </a:bodyPr>
          <a:lstStyle/>
          <a:p>
            <a:endParaRPr lang="en-CA" dirty="0" smtClean="0"/>
          </a:p>
          <a:p>
            <a:endParaRPr lang="en-CA" dirty="0" smtClean="0"/>
          </a:p>
          <a:p>
            <a:endParaRPr lang="en-CA" dirty="0" smtClean="0"/>
          </a:p>
          <a:p>
            <a:r>
              <a:rPr lang="en-CA" sz="2000" i="1" dirty="0" smtClean="0"/>
              <a:t>-represents the link between First Nations lifelong learning and community well-being.</a:t>
            </a:r>
          </a:p>
          <a:p>
            <a:endParaRPr lang="en-CA" sz="2000" i="1" dirty="0" smtClean="0"/>
          </a:p>
          <a:p>
            <a:r>
              <a:rPr lang="en-CA" sz="2000" i="1" dirty="0" smtClean="0"/>
              <a:t>-framework for measuring success in lifelong learning</a:t>
            </a:r>
            <a:endParaRPr lang="en-US" sz="20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9</a:t>
            </a:fld>
            <a:endParaRPr lang="en-US"/>
          </a:p>
        </p:txBody>
      </p:sp>
      <p:pic>
        <p:nvPicPr>
          <p:cNvPr id="3074" name="Picture 2" descr="http://cli.ccl-cca.ca/Metis/en/swfbits/ccl_bg_en.gif"/>
          <p:cNvPicPr>
            <a:picLocks noGrp="1" noChangeAspect="1" noChangeArrowheads="1"/>
          </p:cNvPicPr>
          <p:nvPr>
            <p:ph type="pic" idx="1"/>
          </p:nvPr>
        </p:nvPicPr>
        <p:blipFill>
          <a:blip r:embed="rId2"/>
          <a:srcRect l="19700" r="19700"/>
          <a:stretch>
            <a:fillRect/>
          </a:stretch>
        </p:blipFill>
        <p:spPr bwMode="auto">
          <a:xfrm>
            <a:off x="0" y="142852"/>
            <a:ext cx="6172200" cy="6858000"/>
          </a:xfrm>
          <a:prstGeom prst="rect">
            <a:avLst/>
          </a:prstGeom>
          <a:noFill/>
        </p:spPr>
      </p:pic>
      <p:sp>
        <p:nvSpPr>
          <p:cNvPr id="9" name="TextBox 8"/>
          <p:cNvSpPr txBox="1"/>
          <p:nvPr/>
        </p:nvSpPr>
        <p:spPr>
          <a:xfrm>
            <a:off x="3428992" y="928670"/>
            <a:ext cx="1357322" cy="369332"/>
          </a:xfrm>
          <a:prstGeom prst="rect">
            <a:avLst/>
          </a:prstGeom>
          <a:noFill/>
        </p:spPr>
        <p:txBody>
          <a:bodyPr wrap="square" rtlCol="0">
            <a:spAutoFit/>
          </a:bodyPr>
          <a:lstStyle/>
          <a:p>
            <a:pPr algn="ctr"/>
            <a:r>
              <a:rPr lang="en-CA" dirty="0" smtClean="0"/>
              <a:t>Economic</a:t>
            </a:r>
            <a:endParaRPr lang="en-US" dirty="0"/>
          </a:p>
        </p:txBody>
      </p:sp>
      <p:sp>
        <p:nvSpPr>
          <p:cNvPr id="10" name="TextBox 9"/>
          <p:cNvSpPr txBox="1"/>
          <p:nvPr/>
        </p:nvSpPr>
        <p:spPr>
          <a:xfrm>
            <a:off x="5072066" y="2428868"/>
            <a:ext cx="1143008" cy="369332"/>
          </a:xfrm>
          <a:prstGeom prst="rect">
            <a:avLst/>
          </a:prstGeom>
          <a:noFill/>
        </p:spPr>
        <p:txBody>
          <a:bodyPr wrap="square" rtlCol="0">
            <a:spAutoFit/>
          </a:bodyPr>
          <a:lstStyle/>
          <a:p>
            <a:r>
              <a:rPr lang="en-CA" dirty="0" smtClean="0"/>
              <a:t>Political</a:t>
            </a:r>
            <a:endParaRPr lang="en-US" dirty="0"/>
          </a:p>
        </p:txBody>
      </p:sp>
      <p:sp>
        <p:nvSpPr>
          <p:cNvPr id="11" name="TextBox 10"/>
          <p:cNvSpPr txBox="1"/>
          <p:nvPr/>
        </p:nvSpPr>
        <p:spPr>
          <a:xfrm>
            <a:off x="1285852" y="857232"/>
            <a:ext cx="1357322" cy="369332"/>
          </a:xfrm>
          <a:prstGeom prst="rect">
            <a:avLst/>
          </a:prstGeom>
          <a:noFill/>
        </p:spPr>
        <p:txBody>
          <a:bodyPr wrap="square" rtlCol="0">
            <a:spAutoFit/>
          </a:bodyPr>
          <a:lstStyle/>
          <a:p>
            <a:r>
              <a:rPr lang="en-CA" dirty="0" smtClean="0"/>
              <a:t>Social</a:t>
            </a:r>
            <a:endParaRPr lang="en-US" dirty="0"/>
          </a:p>
        </p:txBody>
      </p:sp>
      <p:sp>
        <p:nvSpPr>
          <p:cNvPr id="12" name="TextBox 11"/>
          <p:cNvSpPr txBox="1"/>
          <p:nvPr/>
        </p:nvSpPr>
        <p:spPr>
          <a:xfrm>
            <a:off x="285720" y="2000240"/>
            <a:ext cx="1285884" cy="646331"/>
          </a:xfrm>
          <a:prstGeom prst="rect">
            <a:avLst/>
          </a:prstGeom>
          <a:noFill/>
        </p:spPr>
        <p:txBody>
          <a:bodyPr wrap="square" rtlCol="0">
            <a:spAutoFit/>
          </a:bodyPr>
          <a:lstStyle/>
          <a:p>
            <a:r>
              <a:rPr lang="en-CA" dirty="0" smtClean="0"/>
              <a:t>Spiritual &amp;Cultural</a:t>
            </a:r>
            <a:endParaRPr lang="en-US" dirty="0"/>
          </a:p>
        </p:txBody>
      </p:sp>
      <p:sp>
        <p:nvSpPr>
          <p:cNvPr id="13" name="TextBox 12"/>
          <p:cNvSpPr txBox="1"/>
          <p:nvPr/>
        </p:nvSpPr>
        <p:spPr>
          <a:xfrm>
            <a:off x="2214546" y="2357430"/>
            <a:ext cx="2000264" cy="646331"/>
          </a:xfrm>
          <a:prstGeom prst="rect">
            <a:avLst/>
          </a:prstGeom>
          <a:noFill/>
        </p:spPr>
        <p:txBody>
          <a:bodyPr wrap="square" rtlCol="0">
            <a:spAutoFit/>
          </a:bodyPr>
          <a:lstStyle/>
          <a:p>
            <a:pPr algn="ctr"/>
            <a:r>
              <a:rPr lang="en-CA" dirty="0" smtClean="0"/>
              <a:t>Collective well-being</a:t>
            </a:r>
            <a:endParaRPr lang="en-US" dirty="0"/>
          </a:p>
        </p:txBody>
      </p:sp>
      <p:sp>
        <p:nvSpPr>
          <p:cNvPr id="14" name="TextBox 13"/>
          <p:cNvSpPr txBox="1"/>
          <p:nvPr/>
        </p:nvSpPr>
        <p:spPr>
          <a:xfrm>
            <a:off x="1142976" y="5572140"/>
            <a:ext cx="3857652" cy="369332"/>
          </a:xfrm>
          <a:prstGeom prst="rect">
            <a:avLst/>
          </a:prstGeom>
          <a:noFill/>
        </p:spPr>
        <p:txBody>
          <a:bodyPr wrap="square" rtlCol="0">
            <a:spAutoFit/>
          </a:bodyPr>
          <a:lstStyle/>
          <a:p>
            <a:r>
              <a:rPr lang="en-CA" u="sng" dirty="0" smtClean="0"/>
              <a:t>Sources &amp; domains of Knowledge</a:t>
            </a:r>
            <a:endParaRPr lang="en-US" u="sng" dirty="0"/>
          </a:p>
        </p:txBody>
      </p:sp>
      <p:sp>
        <p:nvSpPr>
          <p:cNvPr id="15" name="TextBox 14"/>
          <p:cNvSpPr txBox="1"/>
          <p:nvPr/>
        </p:nvSpPr>
        <p:spPr>
          <a:xfrm rot="20799657">
            <a:off x="132067" y="279717"/>
            <a:ext cx="2182954" cy="369332"/>
          </a:xfrm>
          <a:prstGeom prst="rect">
            <a:avLst/>
          </a:prstGeom>
          <a:solidFill>
            <a:srgbClr val="92D050"/>
          </a:solidFill>
        </p:spPr>
        <p:txBody>
          <a:bodyPr wrap="square" rtlCol="0">
            <a:spAutoFit/>
          </a:bodyPr>
          <a:lstStyle/>
          <a:p>
            <a:r>
              <a:rPr lang="en-CA" dirty="0" smtClean="0"/>
              <a:t>Nurturing Guides</a:t>
            </a:r>
            <a:endParaRPr lang="en-US" dirty="0"/>
          </a:p>
        </p:txBody>
      </p:sp>
      <p:sp>
        <p:nvSpPr>
          <p:cNvPr id="16" name="TextBox 15"/>
          <p:cNvSpPr txBox="1"/>
          <p:nvPr/>
        </p:nvSpPr>
        <p:spPr>
          <a:xfrm>
            <a:off x="1" y="1000108"/>
            <a:ext cx="928661" cy="307777"/>
          </a:xfrm>
          <a:prstGeom prst="rect">
            <a:avLst/>
          </a:prstGeom>
          <a:solidFill>
            <a:srgbClr val="92D050"/>
          </a:solidFill>
        </p:spPr>
        <p:txBody>
          <a:bodyPr wrap="square" rtlCol="0">
            <a:spAutoFit/>
          </a:bodyPr>
          <a:lstStyle/>
          <a:p>
            <a:r>
              <a:rPr lang="en-CA" sz="1400" dirty="0" smtClean="0"/>
              <a:t>mentors</a:t>
            </a:r>
            <a:endParaRPr lang="en-US" sz="1400" dirty="0"/>
          </a:p>
        </p:txBody>
      </p:sp>
      <p:sp>
        <p:nvSpPr>
          <p:cNvPr id="17" name="TextBox 16"/>
          <p:cNvSpPr txBox="1"/>
          <p:nvPr/>
        </p:nvSpPr>
        <p:spPr>
          <a:xfrm>
            <a:off x="0" y="1500174"/>
            <a:ext cx="1214414" cy="307777"/>
          </a:xfrm>
          <a:prstGeom prst="rect">
            <a:avLst/>
          </a:prstGeom>
          <a:solidFill>
            <a:srgbClr val="92D050"/>
          </a:solidFill>
        </p:spPr>
        <p:txBody>
          <a:bodyPr wrap="square" rtlCol="0">
            <a:spAutoFit/>
          </a:bodyPr>
          <a:lstStyle/>
          <a:p>
            <a:r>
              <a:rPr lang="en-CA" sz="1400" dirty="0" smtClean="0"/>
              <a:t>counsellors</a:t>
            </a:r>
            <a:endParaRPr lang="en-US" sz="1400" dirty="0"/>
          </a:p>
        </p:txBody>
      </p:sp>
      <p:sp>
        <p:nvSpPr>
          <p:cNvPr id="18" name="TextBox 17"/>
          <p:cNvSpPr txBox="1"/>
          <p:nvPr/>
        </p:nvSpPr>
        <p:spPr>
          <a:xfrm>
            <a:off x="5143504" y="714356"/>
            <a:ext cx="1071570" cy="307777"/>
          </a:xfrm>
          <a:prstGeom prst="rect">
            <a:avLst/>
          </a:prstGeom>
          <a:solidFill>
            <a:srgbClr val="92D050"/>
          </a:solidFill>
        </p:spPr>
        <p:txBody>
          <a:bodyPr wrap="square" rtlCol="0">
            <a:spAutoFit/>
          </a:bodyPr>
          <a:lstStyle/>
          <a:p>
            <a:pPr algn="r"/>
            <a:r>
              <a:rPr lang="en-CA" sz="1400" dirty="0" smtClean="0"/>
              <a:t>parents</a:t>
            </a:r>
            <a:endParaRPr lang="en-US" sz="1400" dirty="0"/>
          </a:p>
        </p:txBody>
      </p:sp>
      <p:sp>
        <p:nvSpPr>
          <p:cNvPr id="19" name="TextBox 18"/>
          <p:cNvSpPr txBox="1"/>
          <p:nvPr/>
        </p:nvSpPr>
        <p:spPr>
          <a:xfrm>
            <a:off x="5143504" y="1142984"/>
            <a:ext cx="1071570" cy="307777"/>
          </a:xfrm>
          <a:prstGeom prst="rect">
            <a:avLst/>
          </a:prstGeom>
          <a:solidFill>
            <a:srgbClr val="92D050"/>
          </a:solidFill>
        </p:spPr>
        <p:txBody>
          <a:bodyPr wrap="square" rtlCol="0">
            <a:spAutoFit/>
          </a:bodyPr>
          <a:lstStyle/>
          <a:p>
            <a:r>
              <a:rPr lang="en-CA" sz="1400" dirty="0" smtClean="0"/>
              <a:t>teachers</a:t>
            </a:r>
            <a:endParaRPr lang="en-US" sz="1400" dirty="0"/>
          </a:p>
        </p:txBody>
      </p:sp>
      <p:sp>
        <p:nvSpPr>
          <p:cNvPr id="20" name="TextBox 19"/>
          <p:cNvSpPr txBox="1"/>
          <p:nvPr/>
        </p:nvSpPr>
        <p:spPr>
          <a:xfrm>
            <a:off x="5214942" y="1571613"/>
            <a:ext cx="928694" cy="307777"/>
          </a:xfrm>
          <a:prstGeom prst="rect">
            <a:avLst/>
          </a:prstGeom>
          <a:solidFill>
            <a:srgbClr val="92D050"/>
          </a:solidFill>
        </p:spPr>
        <p:txBody>
          <a:bodyPr wrap="square" rtlCol="0">
            <a:spAutoFit/>
          </a:bodyPr>
          <a:lstStyle/>
          <a:p>
            <a:r>
              <a:rPr lang="en-CA" sz="1400" dirty="0" smtClean="0"/>
              <a:t>     elders</a:t>
            </a:r>
            <a:endParaRPr lang="en-US" sz="1400" dirty="0"/>
          </a:p>
        </p:txBody>
      </p:sp>
      <p:sp>
        <p:nvSpPr>
          <p:cNvPr id="21" name="TextBox 20"/>
          <p:cNvSpPr txBox="1"/>
          <p:nvPr/>
        </p:nvSpPr>
        <p:spPr>
          <a:xfrm>
            <a:off x="0" y="5786454"/>
            <a:ext cx="928662" cy="523220"/>
          </a:xfrm>
          <a:prstGeom prst="rect">
            <a:avLst/>
          </a:prstGeom>
          <a:noFill/>
        </p:spPr>
        <p:txBody>
          <a:bodyPr wrap="square" rtlCol="0">
            <a:spAutoFit/>
          </a:bodyPr>
          <a:lstStyle/>
          <a:p>
            <a:r>
              <a:rPr lang="en-CA" sz="1400" b="1" i="1" dirty="0" smtClean="0"/>
              <a:t>Other nations</a:t>
            </a:r>
            <a:endParaRPr lang="en-US" sz="1400" b="1" i="1" dirty="0"/>
          </a:p>
        </p:txBody>
      </p:sp>
      <p:sp>
        <p:nvSpPr>
          <p:cNvPr id="22" name="TextBox 21"/>
          <p:cNvSpPr txBox="1"/>
          <p:nvPr/>
        </p:nvSpPr>
        <p:spPr>
          <a:xfrm>
            <a:off x="285720" y="6286520"/>
            <a:ext cx="1071570" cy="307777"/>
          </a:xfrm>
          <a:prstGeom prst="rect">
            <a:avLst/>
          </a:prstGeom>
          <a:noFill/>
        </p:spPr>
        <p:txBody>
          <a:bodyPr wrap="square" rtlCol="0">
            <a:spAutoFit/>
          </a:bodyPr>
          <a:lstStyle/>
          <a:p>
            <a:r>
              <a:rPr lang="en-CA" sz="1400" b="1" i="1" dirty="0" smtClean="0"/>
              <a:t>nation</a:t>
            </a:r>
            <a:endParaRPr lang="en-US" sz="1400" b="1" i="1" dirty="0"/>
          </a:p>
        </p:txBody>
      </p:sp>
      <p:sp>
        <p:nvSpPr>
          <p:cNvPr id="23" name="TextBox 22"/>
          <p:cNvSpPr txBox="1"/>
          <p:nvPr/>
        </p:nvSpPr>
        <p:spPr>
          <a:xfrm>
            <a:off x="785786" y="6500835"/>
            <a:ext cx="714380" cy="307777"/>
          </a:xfrm>
          <a:prstGeom prst="rect">
            <a:avLst/>
          </a:prstGeom>
          <a:noFill/>
        </p:spPr>
        <p:txBody>
          <a:bodyPr wrap="square" rtlCol="0">
            <a:spAutoFit/>
          </a:bodyPr>
          <a:lstStyle/>
          <a:p>
            <a:r>
              <a:rPr lang="en-CA" sz="1400" b="1" i="1" dirty="0" smtClean="0"/>
              <a:t>clan</a:t>
            </a:r>
            <a:endParaRPr lang="en-US" sz="1400" b="1" i="1" dirty="0"/>
          </a:p>
        </p:txBody>
      </p:sp>
      <p:sp>
        <p:nvSpPr>
          <p:cNvPr id="24" name="TextBox 23"/>
          <p:cNvSpPr txBox="1"/>
          <p:nvPr/>
        </p:nvSpPr>
        <p:spPr>
          <a:xfrm>
            <a:off x="1214414" y="6643710"/>
            <a:ext cx="1666258" cy="307777"/>
          </a:xfrm>
          <a:prstGeom prst="rect">
            <a:avLst/>
          </a:prstGeom>
          <a:noFill/>
        </p:spPr>
        <p:txBody>
          <a:bodyPr wrap="square" rtlCol="0">
            <a:spAutoFit/>
          </a:bodyPr>
          <a:lstStyle/>
          <a:p>
            <a:r>
              <a:rPr lang="en-CA" sz="1400" b="1" i="1" dirty="0" smtClean="0"/>
              <a:t>community</a:t>
            </a:r>
            <a:endParaRPr lang="en-US" sz="1400" b="1" i="1" dirty="0"/>
          </a:p>
        </p:txBody>
      </p:sp>
      <p:sp>
        <p:nvSpPr>
          <p:cNvPr id="25" name="TextBox 24"/>
          <p:cNvSpPr txBox="1"/>
          <p:nvPr/>
        </p:nvSpPr>
        <p:spPr>
          <a:xfrm>
            <a:off x="2428860" y="6643710"/>
            <a:ext cx="913753" cy="307777"/>
          </a:xfrm>
          <a:prstGeom prst="rect">
            <a:avLst/>
          </a:prstGeom>
          <a:noFill/>
        </p:spPr>
        <p:txBody>
          <a:bodyPr wrap="square" rtlCol="0">
            <a:spAutoFit/>
          </a:bodyPr>
          <a:lstStyle/>
          <a:p>
            <a:r>
              <a:rPr lang="en-CA" sz="1400" b="1" i="1" dirty="0" smtClean="0"/>
              <a:t>self</a:t>
            </a:r>
            <a:endParaRPr lang="en-US" sz="1400" b="1" i="1" dirty="0"/>
          </a:p>
        </p:txBody>
      </p:sp>
      <p:sp>
        <p:nvSpPr>
          <p:cNvPr id="26" name="TextBox 25"/>
          <p:cNvSpPr txBox="1"/>
          <p:nvPr/>
        </p:nvSpPr>
        <p:spPr>
          <a:xfrm>
            <a:off x="3000364" y="6643710"/>
            <a:ext cx="1214446" cy="307777"/>
          </a:xfrm>
          <a:prstGeom prst="rect">
            <a:avLst/>
          </a:prstGeom>
          <a:noFill/>
        </p:spPr>
        <p:txBody>
          <a:bodyPr wrap="square" rtlCol="0">
            <a:spAutoFit/>
          </a:bodyPr>
          <a:lstStyle/>
          <a:p>
            <a:r>
              <a:rPr lang="en-CA" sz="1400" b="1" i="1" dirty="0" smtClean="0"/>
              <a:t>family</a:t>
            </a:r>
            <a:endParaRPr lang="en-US" sz="1400" b="1" i="1" dirty="0"/>
          </a:p>
        </p:txBody>
      </p:sp>
      <p:sp>
        <p:nvSpPr>
          <p:cNvPr id="27" name="TextBox 26"/>
          <p:cNvSpPr txBox="1"/>
          <p:nvPr/>
        </p:nvSpPr>
        <p:spPr>
          <a:xfrm>
            <a:off x="3786182" y="6643710"/>
            <a:ext cx="1428760" cy="307777"/>
          </a:xfrm>
          <a:prstGeom prst="rect">
            <a:avLst/>
          </a:prstGeom>
          <a:noFill/>
        </p:spPr>
        <p:txBody>
          <a:bodyPr wrap="square" rtlCol="0">
            <a:spAutoFit/>
          </a:bodyPr>
          <a:lstStyle/>
          <a:p>
            <a:r>
              <a:rPr lang="en-CA" sz="1400" b="1" i="1" dirty="0" smtClean="0"/>
              <a:t>  ancestors</a:t>
            </a:r>
            <a:endParaRPr lang="en-US" sz="1400" b="1" i="1" dirty="0"/>
          </a:p>
        </p:txBody>
      </p:sp>
      <p:sp>
        <p:nvSpPr>
          <p:cNvPr id="28" name="TextBox 27"/>
          <p:cNvSpPr txBox="1"/>
          <p:nvPr/>
        </p:nvSpPr>
        <p:spPr>
          <a:xfrm>
            <a:off x="4786314" y="6500834"/>
            <a:ext cx="1214446" cy="523220"/>
          </a:xfrm>
          <a:prstGeom prst="rect">
            <a:avLst/>
          </a:prstGeom>
          <a:noFill/>
        </p:spPr>
        <p:txBody>
          <a:bodyPr wrap="square" rtlCol="0">
            <a:spAutoFit/>
          </a:bodyPr>
          <a:lstStyle/>
          <a:p>
            <a:pPr algn="ctr"/>
            <a:r>
              <a:rPr lang="en-CA" sz="1400" b="1" i="1" dirty="0" smtClean="0"/>
              <a:t>Natural world</a:t>
            </a:r>
            <a:endParaRPr lang="en-US" sz="1400" b="1" i="1" dirty="0"/>
          </a:p>
        </p:txBody>
      </p:sp>
      <p:sp>
        <p:nvSpPr>
          <p:cNvPr id="29" name="TextBox 28"/>
          <p:cNvSpPr txBox="1"/>
          <p:nvPr/>
        </p:nvSpPr>
        <p:spPr>
          <a:xfrm>
            <a:off x="4429124" y="6072206"/>
            <a:ext cx="1714512" cy="523220"/>
          </a:xfrm>
          <a:prstGeom prst="rect">
            <a:avLst/>
          </a:prstGeom>
          <a:noFill/>
        </p:spPr>
        <p:txBody>
          <a:bodyPr wrap="square" rtlCol="0">
            <a:spAutoFit/>
          </a:bodyPr>
          <a:lstStyle/>
          <a:p>
            <a:r>
              <a:rPr lang="en-CA" sz="1400" b="1" i="1" dirty="0" smtClean="0"/>
              <a:t>Traditions &amp; ceremonies</a:t>
            </a:r>
            <a:endParaRPr lang="en-US" sz="1400" b="1" i="1" dirty="0"/>
          </a:p>
        </p:txBody>
      </p:sp>
      <p:sp>
        <p:nvSpPr>
          <p:cNvPr id="30" name="TextBox 29"/>
          <p:cNvSpPr txBox="1"/>
          <p:nvPr/>
        </p:nvSpPr>
        <p:spPr>
          <a:xfrm>
            <a:off x="4857752" y="5786454"/>
            <a:ext cx="1143008" cy="307777"/>
          </a:xfrm>
          <a:prstGeom prst="rect">
            <a:avLst/>
          </a:prstGeom>
          <a:noFill/>
        </p:spPr>
        <p:txBody>
          <a:bodyPr wrap="square" rtlCol="0">
            <a:spAutoFit/>
          </a:bodyPr>
          <a:lstStyle/>
          <a:p>
            <a:r>
              <a:rPr lang="en-CA" sz="1400" b="1" dirty="0" smtClean="0"/>
              <a:t>languages</a:t>
            </a:r>
            <a:endParaRPr lang="en-US" sz="1400" b="1" dirty="0"/>
          </a:p>
        </p:txBody>
      </p:sp>
      <p:cxnSp>
        <p:nvCxnSpPr>
          <p:cNvPr id="32" name="Straight Arrow Connector 31"/>
          <p:cNvCxnSpPr/>
          <p:nvPr/>
        </p:nvCxnSpPr>
        <p:spPr>
          <a:xfrm flipV="1">
            <a:off x="3214678" y="4572008"/>
            <a:ext cx="142876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43438" y="4000504"/>
            <a:ext cx="1500198" cy="1200329"/>
          </a:xfrm>
          <a:prstGeom prst="rect">
            <a:avLst/>
          </a:prstGeom>
          <a:noFill/>
        </p:spPr>
        <p:txBody>
          <a:bodyPr wrap="square" rtlCol="0">
            <a:spAutoFit/>
          </a:bodyPr>
          <a:lstStyle/>
          <a:p>
            <a:r>
              <a:rPr lang="en-CA" b="1" dirty="0" smtClean="0"/>
              <a:t>Learning Rings of the Individual</a:t>
            </a: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1271</Words>
  <Application>Microsoft Office PowerPoint</Application>
  <PresentationFormat>On-screen Show (4:3)</PresentationFormat>
  <Paragraphs>278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Oriel</vt:lpstr>
      <vt:lpstr> Thinking About Identity and Ideologies </vt:lpstr>
      <vt:lpstr>PowerPoint Presentation</vt:lpstr>
      <vt:lpstr>Understandings of Identity</vt:lpstr>
      <vt:lpstr>Two types of Identity:</vt:lpstr>
      <vt:lpstr>Identity can be  influenced by gender, religion, language, or culture.</vt:lpstr>
      <vt:lpstr>Beliefs and Values</vt:lpstr>
      <vt:lpstr>Ideology as an influence on identity</vt:lpstr>
      <vt:lpstr>PowerPoint Presentation</vt:lpstr>
      <vt:lpstr>First Nations Holistic Lifelong Learning Model</vt:lpstr>
      <vt:lpstr>First Nations Purpose of Learning...</vt:lpstr>
      <vt:lpstr>Learning Rings of the Individual</vt:lpstr>
      <vt:lpstr>PowerPoint Presentation</vt:lpstr>
      <vt:lpstr>Who Are We? (pg 27)</vt:lpstr>
      <vt:lpstr>Brave New World</vt:lpstr>
      <vt:lpstr>PowerPoint Presentation</vt:lpstr>
      <vt:lpstr>PowerPoint Presentation</vt:lpstr>
      <vt:lpstr>PowerPoint Presentation</vt:lpstr>
      <vt:lpstr> Factors that influence the formation of beliefs and values </vt:lpstr>
      <vt:lpstr>Family Influence</vt:lpstr>
      <vt:lpstr>Gender</vt:lpstr>
      <vt:lpstr>Religion &amp; Spirituality</vt:lpstr>
      <vt:lpstr>Environment</vt:lpstr>
      <vt:lpstr>Relationship to the Land</vt:lpstr>
      <vt:lpstr>Language</vt:lpstr>
      <vt:lpstr>Media, beliefs &amp; Values</vt:lpstr>
      <vt:lpstr>Government</vt:lpstr>
      <vt:lpstr>PowerPoint Presentation</vt:lpstr>
      <vt:lpstr>Characteristics of Ideology </vt:lpstr>
      <vt:lpstr>PowerPoint Presentation</vt:lpstr>
      <vt:lpstr>PowerPoint Presentation</vt:lpstr>
      <vt:lpstr>PowerPoint Presentation</vt:lpstr>
      <vt:lpstr>Themes of Ideology</vt:lpstr>
      <vt:lpstr>Different thinkers-different themes</vt:lpstr>
      <vt:lpstr>Government response to Crisis...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Thinking About Identity and Ideologies </dc:title>
  <dc:creator>Colleen Blimke</dc:creator>
  <cp:lastModifiedBy>GPCSD</cp:lastModifiedBy>
  <cp:revision>83</cp:revision>
  <cp:lastPrinted>2012-01-25T17:39:03Z</cp:lastPrinted>
  <dcterms:created xsi:type="dcterms:W3CDTF">2009-08-10T04:50:00Z</dcterms:created>
  <dcterms:modified xsi:type="dcterms:W3CDTF">2012-01-25T17:39:41Z</dcterms:modified>
</cp:coreProperties>
</file>