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4"/>
  </p:notesMasterIdLst>
  <p:sldIdLst>
    <p:sldId id="256" r:id="rId2"/>
    <p:sldId id="257" r:id="rId3"/>
    <p:sldId id="258" r:id="rId4"/>
    <p:sldId id="259" r:id="rId5"/>
    <p:sldId id="262" r:id="rId6"/>
    <p:sldId id="263" r:id="rId7"/>
    <p:sldId id="264" r:id="rId8"/>
    <p:sldId id="260" r:id="rId9"/>
    <p:sldId id="268" r:id="rId10"/>
    <p:sldId id="304" r:id="rId11"/>
    <p:sldId id="267" r:id="rId12"/>
    <p:sldId id="261" r:id="rId13"/>
    <p:sldId id="265" r:id="rId14"/>
    <p:sldId id="266" r:id="rId15"/>
    <p:sldId id="312" r:id="rId16"/>
    <p:sldId id="313" r:id="rId17"/>
    <p:sldId id="314"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8" r:id="rId31"/>
    <p:sldId id="287" r:id="rId32"/>
    <p:sldId id="282" r:id="rId33"/>
    <p:sldId id="283" r:id="rId34"/>
    <p:sldId id="284" r:id="rId35"/>
    <p:sldId id="317" r:id="rId36"/>
    <p:sldId id="318" r:id="rId37"/>
    <p:sldId id="316" r:id="rId38"/>
    <p:sldId id="285" r:id="rId39"/>
    <p:sldId id="289" r:id="rId40"/>
    <p:sldId id="290" r:id="rId41"/>
    <p:sldId id="291" r:id="rId42"/>
    <p:sldId id="292" r:id="rId43"/>
    <p:sldId id="315" r:id="rId44"/>
    <p:sldId id="293" r:id="rId45"/>
    <p:sldId id="294" r:id="rId46"/>
    <p:sldId id="295" r:id="rId47"/>
    <p:sldId id="296" r:id="rId48"/>
    <p:sldId id="297" r:id="rId49"/>
    <p:sldId id="298" r:id="rId50"/>
    <p:sldId id="299" r:id="rId51"/>
    <p:sldId id="319" r:id="rId52"/>
    <p:sldId id="320" r:id="rId53"/>
    <p:sldId id="300" r:id="rId54"/>
    <p:sldId id="301" r:id="rId55"/>
    <p:sldId id="302" r:id="rId56"/>
    <p:sldId id="303" r:id="rId57"/>
    <p:sldId id="306" r:id="rId58"/>
    <p:sldId id="307" r:id="rId59"/>
    <p:sldId id="308" r:id="rId60"/>
    <p:sldId id="309" r:id="rId61"/>
    <p:sldId id="310" r:id="rId62"/>
    <p:sldId id="31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18"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0" y="11832"/>
    </p:cViewPr>
  </p:outlineViewPr>
  <p:notesTextViewPr>
    <p:cViewPr>
      <p:scale>
        <a:sx n="100" d="100"/>
        <a:sy n="100" d="100"/>
      </p:scale>
      <p:origin x="0" y="0"/>
    </p:cViewPr>
  </p:notesTextViewPr>
  <p:notesViewPr>
    <p:cSldViewPr>
      <p:cViewPr varScale="1">
        <p:scale>
          <a:sx n="70" d="100"/>
          <a:sy n="70" d="100"/>
        </p:scale>
        <p:origin x="-27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ADC0A-73B4-44B5-9750-7974EF8D7F7C}" type="datetimeFigureOut">
              <a:rPr lang="en-US" smtClean="0"/>
              <a:pPr/>
              <a:t>12/2/2010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A30C2-25E6-40CD-B5C7-6F2CEBA87F5E}"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CBA30C2-25E6-40CD-B5C7-6F2CEBA87F5E}" type="slidenum">
              <a:rPr lang="en-CA" smtClean="0"/>
              <a:pPr/>
              <a:t>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BA30C2-25E6-40CD-B5C7-6F2CEBA87F5E}" type="slidenum">
              <a:rPr lang="en-CA" smtClean="0"/>
              <a:pPr/>
              <a:t>52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217EC9-CB0A-4187-9C9F-068E98A4E2FC}" type="datetimeFigureOut">
              <a:rPr lang="en-US" smtClean="0"/>
              <a:pPr/>
              <a:t>12/2/2010</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87FF51B7-5EBD-414C-9175-F8BCE370CDDC}"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217EC9-CB0A-4187-9C9F-068E98A4E2FC}" type="datetimeFigureOut">
              <a:rPr lang="en-US" smtClean="0"/>
              <a:pPr/>
              <a:t>12/2/2010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FF51B7-5EBD-414C-9175-F8BCE370CDD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217EC9-CB0A-4187-9C9F-068E98A4E2FC}" type="datetimeFigureOut">
              <a:rPr lang="en-US" smtClean="0"/>
              <a:pPr/>
              <a:t>12/2/2010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FF51B7-5EBD-414C-9175-F8BCE370CDD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217EC9-CB0A-4187-9C9F-068E98A4E2FC}" type="datetimeFigureOut">
              <a:rPr lang="en-US" smtClean="0"/>
              <a:pPr/>
              <a:t>12/2/2010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FF51B7-5EBD-414C-9175-F8BCE370CDD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217EC9-CB0A-4187-9C9F-068E98A4E2FC}" type="datetimeFigureOut">
              <a:rPr lang="en-US" smtClean="0"/>
              <a:pPr/>
              <a:t>12/2/2010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FF51B7-5EBD-414C-9175-F8BCE370CDDC}"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217EC9-CB0A-4187-9C9F-068E98A4E2FC}" type="datetimeFigureOut">
              <a:rPr lang="en-US" smtClean="0"/>
              <a:pPr/>
              <a:t>12/2/2010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7FF51B7-5EBD-414C-9175-F8BCE370CDD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217EC9-CB0A-4187-9C9F-068E98A4E2FC}" type="datetimeFigureOut">
              <a:rPr lang="en-US" smtClean="0"/>
              <a:pPr/>
              <a:t>12/2/2010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7FF51B7-5EBD-414C-9175-F8BCE370CDD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217EC9-CB0A-4187-9C9F-068E98A4E2FC}" type="datetimeFigureOut">
              <a:rPr lang="en-US" smtClean="0"/>
              <a:pPr/>
              <a:t>12/2/2010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7FF51B7-5EBD-414C-9175-F8BCE370CDD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17EC9-CB0A-4187-9C9F-068E98A4E2FC}" type="datetimeFigureOut">
              <a:rPr lang="en-US" smtClean="0"/>
              <a:pPr/>
              <a:t>12/2/2010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7FF51B7-5EBD-414C-9175-F8BCE370CDD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217EC9-CB0A-4187-9C9F-068E98A4E2FC}" type="datetimeFigureOut">
              <a:rPr lang="en-US" smtClean="0"/>
              <a:pPr/>
              <a:t>12/2/2010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7FF51B7-5EBD-414C-9175-F8BCE370CDD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217EC9-CB0A-4187-9C9F-068E98A4E2FC}" type="datetimeFigureOut">
              <a:rPr lang="en-US" smtClean="0"/>
              <a:pPr/>
              <a:t>12/2/2010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87FF51B7-5EBD-414C-9175-F8BCE370CDDC}"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217EC9-CB0A-4187-9C9F-068E98A4E2FC}" type="datetimeFigureOut">
              <a:rPr lang="en-US" smtClean="0"/>
              <a:pPr/>
              <a:t>12/2/2010</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FF51B7-5EBD-414C-9175-F8BCE370CDDC}"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a/imgres?imgurl=http://www.equalparenting-bc.ca/issues/images/headst_kilgour_david_050413.jpg&amp;imgrefurl=http://www.equalparenting-bc.ca/issues/index.html&amp;usg=__EZtgbkX0abJeSY_KijLrx2KWOY4=&amp;h=207&amp;w=200&amp;sz=11&amp;hl=en&amp;start=27&amp;um=1&amp;tbnid=ljbgLN3vTvDkBM:&amp;tbnh=105&amp;tbnw=101&amp;prev=/images?q=David+Kilgour&amp;ndsp=21&amp;hl=en&amp;rlz=1W1GPEA_en&amp;sa=N&amp;start=21&amp;um=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a/imgres?imgurl=http://www.david-kilgour.com/photos/David_photo-w249.JPG&amp;imgrefurl=http://www.david-kilgour.com/bio.htm&amp;usg=__ZPYuZwb_bKo3EFHVWO9GvFFVTtI=&amp;h=427&amp;w=249&amp;sz=39&amp;hl=en&amp;start=5&amp;um=1&amp;tbnid=BKHcnS4aShS9MM:&amp;tbnh=126&amp;tbnw=73&amp;prev=/images?q=David+Kilgour&amp;ndsp=21&amp;hl=en&amp;rlz=1W1GPEA_en&amp;sa=N&amp;um=1"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hyperlink" Target="http://www.parade.com/dictators/200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a/imgres?imgurl=http://www.david-kilgour.com/photos/David_photo-w249.JPG&amp;imgrefurl=http://www.david-kilgour.com/bio.htm&amp;usg=__ZPYuZwb_bKo3EFHVWO9GvFFVTtI=&amp;h=427&amp;w=249&amp;sz=39&amp;hl=en&amp;start=5&amp;um=1&amp;tbnid=BKHcnS4aShS9MM:&amp;tbnh=126&amp;tbnw=73&amp;prev=/images?q=David+Kilgour&amp;ndsp=21&amp;hl=en&amp;rlz=1W1GPEA_en&amp;sa=N&amp;um=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Political Challenges to Liberalism		</a:t>
            </a:r>
            <a:endParaRPr lang="en-CA" dirty="0"/>
          </a:p>
        </p:txBody>
      </p:sp>
      <p:sp>
        <p:nvSpPr>
          <p:cNvPr id="3" name="Subtitle 2"/>
          <p:cNvSpPr>
            <a:spLocks noGrp="1"/>
          </p:cNvSpPr>
          <p:nvPr>
            <p:ph type="subTitle" idx="1"/>
          </p:nvPr>
        </p:nvSpPr>
        <p:spPr/>
        <p:txBody>
          <a:bodyPr>
            <a:normAutofit lnSpcReduction="10000"/>
          </a:bodyPr>
          <a:lstStyle/>
          <a:p>
            <a:r>
              <a:rPr lang="en-CA" dirty="0" smtClean="0"/>
              <a:t>Chapter 10</a:t>
            </a:r>
          </a:p>
          <a:p>
            <a:r>
              <a:rPr lang="en-CA" i="1" dirty="0" smtClean="0"/>
              <a:t>Specific outcome 3.3</a:t>
            </a:r>
          </a:p>
          <a:p>
            <a:r>
              <a:rPr lang="en-CA" i="1" dirty="0" smtClean="0"/>
              <a:t>Explore the extent to which governments should reflect the will of the people.  </a:t>
            </a:r>
            <a:endParaRPr lang="en-CA"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dirty="0" smtClean="0"/>
              <a:t>Democratic Systems of Government</a:t>
            </a:r>
            <a:endParaRPr lang="en-CA" dirty="0"/>
          </a:p>
        </p:txBody>
      </p:sp>
      <p:sp>
        <p:nvSpPr>
          <p:cNvPr id="3" name="Subtitle 2"/>
          <p:cNvSpPr>
            <a:spLocks noGrp="1"/>
          </p:cNvSpPr>
          <p:nvPr>
            <p:ph type="subTitle" idx="1"/>
          </p:nvPr>
        </p:nvSpPr>
        <p:spPr/>
        <p:txBody>
          <a:bodyPr/>
          <a:lstStyle/>
          <a:p>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uis.edu/sangamonauditorium/onstage/images/1119_clip_image001.jpg"/>
          <p:cNvPicPr>
            <a:picLocks noChangeAspect="1" noChangeArrowheads="1"/>
          </p:cNvPicPr>
          <p:nvPr/>
        </p:nvPicPr>
        <p:blipFill>
          <a:blip r:embed="rId2" cstate="print"/>
          <a:srcRect/>
          <a:stretch>
            <a:fillRect/>
          </a:stretch>
        </p:blipFill>
        <p:spPr bwMode="auto">
          <a:xfrm>
            <a:off x="785786" y="1214422"/>
            <a:ext cx="3357586" cy="4352030"/>
          </a:xfrm>
          <a:prstGeom prst="rect">
            <a:avLst/>
          </a:prstGeom>
          <a:noFill/>
        </p:spPr>
      </p:pic>
      <p:sp>
        <p:nvSpPr>
          <p:cNvPr id="3" name="TextBox 2"/>
          <p:cNvSpPr txBox="1"/>
          <p:nvPr/>
        </p:nvSpPr>
        <p:spPr>
          <a:xfrm>
            <a:off x="4500562" y="2143116"/>
            <a:ext cx="3714776" cy="3385542"/>
          </a:xfrm>
          <a:prstGeom prst="rect">
            <a:avLst/>
          </a:prstGeom>
          <a:noFill/>
        </p:spPr>
        <p:txBody>
          <a:bodyPr wrap="square" rtlCol="0">
            <a:spAutoFit/>
          </a:bodyPr>
          <a:lstStyle/>
          <a:p>
            <a:r>
              <a:rPr lang="en-CA" sz="2800" dirty="0" smtClean="0"/>
              <a:t>“The will of the people...is the only legitimate foundation of any </a:t>
            </a:r>
            <a:r>
              <a:rPr lang="en-CA" sz="2800" dirty="0" err="1" smtClean="0"/>
              <a:t>gov’t</a:t>
            </a:r>
            <a:r>
              <a:rPr lang="en-CA" sz="2800" dirty="0" smtClean="0"/>
              <a:t>, and to protect its free expression should be our first object.”</a:t>
            </a:r>
          </a:p>
          <a:p>
            <a:pPr lvl="2"/>
            <a:r>
              <a:rPr lang="en-CA" dirty="0" smtClean="0"/>
              <a:t>-Thomas Jefferson, 1801</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3144"/>
          </a:xfrm>
        </p:spPr>
        <p:txBody>
          <a:bodyPr>
            <a:normAutofit fontScale="90000"/>
          </a:bodyPr>
          <a:lstStyle/>
          <a:p>
            <a:endParaRPr lang="en-CA" dirty="0"/>
          </a:p>
        </p:txBody>
      </p:sp>
      <p:sp>
        <p:nvSpPr>
          <p:cNvPr id="3" name="Content Placeholder 2"/>
          <p:cNvSpPr>
            <a:spLocks noGrp="1"/>
          </p:cNvSpPr>
          <p:nvPr>
            <p:ph idx="1"/>
          </p:nvPr>
        </p:nvSpPr>
        <p:spPr>
          <a:xfrm>
            <a:off x="457200" y="1935480"/>
            <a:ext cx="3543296" cy="4389120"/>
          </a:xfrm>
        </p:spPr>
        <p:txBody>
          <a:bodyPr/>
          <a:lstStyle/>
          <a:p>
            <a:r>
              <a:rPr lang="en-CA" sz="2800" dirty="0" smtClean="0"/>
              <a:t>‘What I want is to get done what the people desire to have done, and the question for me is how to find that out exactly.’</a:t>
            </a:r>
          </a:p>
          <a:p>
            <a:pPr>
              <a:buNone/>
            </a:pPr>
            <a:r>
              <a:rPr lang="en-CA" sz="1400" dirty="0" smtClean="0"/>
              <a:t>                -Abraham Lincoln 1809-65</a:t>
            </a:r>
          </a:p>
          <a:p>
            <a:pPr>
              <a:buNone/>
            </a:pPr>
            <a:r>
              <a:rPr lang="en-CA" sz="1400" dirty="0" smtClean="0"/>
              <a:t>		 (16</a:t>
            </a:r>
            <a:r>
              <a:rPr lang="en-CA" sz="1400" baseline="30000" dirty="0" smtClean="0"/>
              <a:t>th</a:t>
            </a:r>
            <a:r>
              <a:rPr lang="en-CA" sz="1400" dirty="0" smtClean="0"/>
              <a:t> president of the USA)</a:t>
            </a:r>
            <a:endParaRPr lang="en-CA" sz="1400" dirty="0"/>
          </a:p>
        </p:txBody>
      </p:sp>
      <p:pic>
        <p:nvPicPr>
          <p:cNvPr id="2050" name="Picture 2" descr="http://www.sonofthesouth.net/slavery/abraham-lincoln/pictures/abraham-lincoln-625.jpg"/>
          <p:cNvPicPr>
            <a:picLocks noChangeAspect="1" noChangeArrowheads="1"/>
          </p:cNvPicPr>
          <p:nvPr/>
        </p:nvPicPr>
        <p:blipFill>
          <a:blip r:embed="rId2" cstate="print"/>
          <a:srcRect/>
          <a:stretch>
            <a:fillRect/>
          </a:stretch>
        </p:blipFill>
        <p:spPr bwMode="auto">
          <a:xfrm>
            <a:off x="4500562" y="1857364"/>
            <a:ext cx="3781419" cy="46434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Think Pair Share</a:t>
            </a:r>
            <a:endParaRPr lang="en-CA" dirty="0"/>
          </a:p>
        </p:txBody>
      </p:sp>
      <p:sp>
        <p:nvSpPr>
          <p:cNvPr id="5" name="Content Placeholder 4"/>
          <p:cNvSpPr>
            <a:spLocks noGrp="1"/>
          </p:cNvSpPr>
          <p:nvPr>
            <p:ph idx="1"/>
          </p:nvPr>
        </p:nvSpPr>
        <p:spPr/>
        <p:txBody>
          <a:bodyPr>
            <a:normAutofit lnSpcReduction="10000"/>
          </a:bodyPr>
          <a:lstStyle/>
          <a:p>
            <a:r>
              <a:rPr lang="en-CA" dirty="0" smtClean="0"/>
              <a:t>How can a government determine what the will of the people is?</a:t>
            </a:r>
          </a:p>
          <a:p>
            <a:r>
              <a:rPr lang="en-CA" dirty="0" smtClean="0"/>
              <a:t>Do you believe that Canada, where a party often forms the government even though it receives less than 50 per cent of the votes, is governed according to the will of the people?</a:t>
            </a:r>
          </a:p>
          <a:p>
            <a:r>
              <a:rPr lang="en-CA" dirty="0" smtClean="0"/>
              <a:t>Is governance by the will of the people even a desirable or realistic goal?</a:t>
            </a:r>
          </a:p>
          <a:p>
            <a:r>
              <a:rPr lang="en-CA" dirty="0" smtClean="0"/>
              <a:t>Are there circumstances in which a government should act contrary to public opinion?</a:t>
            </a:r>
          </a:p>
          <a:p>
            <a:r>
              <a:rPr lang="en-CA" dirty="0" smtClean="0"/>
              <a:t>Is public opinion informed opinion?</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the quotes on page 336...</a:t>
            </a:r>
            <a:endParaRPr lang="en-CA" dirty="0"/>
          </a:p>
        </p:txBody>
      </p:sp>
      <p:sp>
        <p:nvSpPr>
          <p:cNvPr id="3" name="Content Placeholder 2"/>
          <p:cNvSpPr>
            <a:spLocks noGrp="1"/>
          </p:cNvSpPr>
          <p:nvPr>
            <p:ph idx="1"/>
          </p:nvPr>
        </p:nvSpPr>
        <p:spPr>
          <a:xfrm>
            <a:off x="428596" y="2285992"/>
            <a:ext cx="8258204" cy="3143272"/>
          </a:xfrm>
        </p:spPr>
        <p:txBody>
          <a:bodyPr>
            <a:normAutofit fontScale="92500" lnSpcReduction="10000"/>
          </a:bodyPr>
          <a:lstStyle/>
          <a:p>
            <a:r>
              <a:rPr lang="en-CA" sz="2800" dirty="0" smtClean="0"/>
              <a:t>Suggests democracy is difficult to put into practice, but most would agree with Churchill’s quote:</a:t>
            </a:r>
          </a:p>
          <a:p>
            <a:endParaRPr lang="en-CA" sz="2800" dirty="0" smtClean="0"/>
          </a:p>
          <a:p>
            <a:pPr>
              <a:buNone/>
            </a:pPr>
            <a:r>
              <a:rPr lang="en-CA" sz="2800" dirty="0" smtClean="0"/>
              <a:t>“</a:t>
            </a:r>
            <a:r>
              <a:rPr lang="en-CA" sz="2800" i="1" dirty="0" smtClean="0"/>
              <a:t>Democracy is the worst form</a:t>
            </a:r>
          </a:p>
          <a:p>
            <a:pPr>
              <a:buNone/>
            </a:pPr>
            <a:r>
              <a:rPr lang="en-CA" sz="2800" i="1" dirty="0" smtClean="0"/>
              <a:t> of government, except all</a:t>
            </a:r>
          </a:p>
          <a:p>
            <a:pPr>
              <a:buNone/>
            </a:pPr>
            <a:r>
              <a:rPr lang="en-CA" sz="2800" i="1" dirty="0" smtClean="0"/>
              <a:t> those other forms that have</a:t>
            </a:r>
          </a:p>
          <a:p>
            <a:pPr>
              <a:buNone/>
            </a:pPr>
            <a:r>
              <a:rPr lang="en-CA" sz="2800" i="1" dirty="0" smtClean="0"/>
              <a:t> been tried from time to time”.</a:t>
            </a:r>
            <a:endParaRPr lang="en-CA" sz="2800" i="1" dirty="0"/>
          </a:p>
        </p:txBody>
      </p:sp>
      <p:pic>
        <p:nvPicPr>
          <p:cNvPr id="37890" name="Picture 2" descr="http://www.solarnavigator.net/history/explorers_history/Winston_Churchill_British_bulldog_portrait.jpg"/>
          <p:cNvPicPr>
            <a:picLocks noChangeAspect="1" noChangeArrowheads="1"/>
          </p:cNvPicPr>
          <p:nvPr/>
        </p:nvPicPr>
        <p:blipFill>
          <a:blip r:embed="rId2" cstate="print"/>
          <a:srcRect/>
          <a:stretch>
            <a:fillRect/>
          </a:stretch>
        </p:blipFill>
        <p:spPr bwMode="auto">
          <a:xfrm>
            <a:off x="5072066" y="3071810"/>
            <a:ext cx="3537882" cy="34290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92500"/>
          </a:bodyPr>
          <a:lstStyle/>
          <a:p>
            <a:r>
              <a:rPr lang="en-CA" dirty="0" smtClean="0"/>
              <a:t>"The public have an insatiable curiosity to know everything. Except what is worth knowing. Journalism, conscious of this, and having tradesman-like habits, supplies their demands." Oscar Wilde</a:t>
            </a:r>
          </a:p>
          <a:p>
            <a:r>
              <a:rPr lang="en-CA" dirty="0" smtClean="0"/>
              <a:t>"Under democracy one party always devotes its chief energies to trying to prove that the other party is unfit to rule - and both commonly succeed, and are right." H. L. Mencken</a:t>
            </a:r>
          </a:p>
          <a:p>
            <a:r>
              <a:rPr lang="en-CA" dirty="0" smtClean="0"/>
              <a:t>"It is dangerous for a national candidate to say things that people might remember." Eugene McCarthy</a:t>
            </a:r>
          </a:p>
          <a:p>
            <a:r>
              <a:rPr lang="en-CA" dirty="0" smtClean="0"/>
              <a:t>"A government of the people, by the people, and for the people shall not perish from the earth."  Abraham Lincoln</a:t>
            </a:r>
            <a:br>
              <a:rPr lang="en-CA" dirty="0" smtClean="0"/>
            </a:br>
            <a:r>
              <a:rPr lang="en-CA" dirty="0" smtClean="0"/>
              <a:t/>
            </a:r>
            <a:br>
              <a:rPr lang="en-CA" dirty="0" smtClean="0"/>
            </a:br>
            <a:endParaRPr lang="en-CA"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lnSpcReduction="10000"/>
          </a:bodyPr>
          <a:lstStyle/>
          <a:p>
            <a:r>
              <a:rPr lang="en-CA" dirty="0" smtClean="0"/>
              <a:t>"These are the people we elected and if we are not satisfied we should get new candidates. It is in our hands. It is our country. It is a very simplistic view that politicians are to blame for everything."  Robert Stanfield, former Conservative Leader and Premier of Nova Scotia</a:t>
            </a:r>
          </a:p>
          <a:p>
            <a:r>
              <a:rPr lang="en-CA" dirty="0" smtClean="0"/>
              <a:t>“A democracy is nothing more than mob rule, where fifty-one percent of the people may take away the rights of </a:t>
            </a:r>
          </a:p>
          <a:p>
            <a:r>
              <a:rPr lang="en-CA" dirty="0" smtClean="0"/>
              <a:t>"Don't vote, it only encourages them." Anonymous</a:t>
            </a:r>
          </a:p>
          <a:p>
            <a:r>
              <a:rPr lang="en-CA" dirty="0" smtClean="0"/>
              <a:t>"If pigs could vote, the man with the slop bucket would be elected swineherd every time, no matter how much slaughtering he did on the side."  Orson Scott Card, Novelist</a:t>
            </a:r>
          </a:p>
          <a:p>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lstStyle/>
          <a:p>
            <a:r>
              <a:rPr lang="en-CA" dirty="0" smtClean="0"/>
              <a:t>"Democracy is a form of government that substitutes election by the incompetent many for appointment by the corrupt few." George Bernard Shaw</a:t>
            </a:r>
          </a:p>
          <a:p>
            <a:r>
              <a:rPr lang="en-CA" dirty="0" smtClean="0"/>
              <a:t>"Democracy is the recurrent suspicion that more than half of the people are right more than half of the time." E. B. White</a:t>
            </a:r>
          </a:p>
          <a:p>
            <a:r>
              <a:rPr lang="en-CA" dirty="0" smtClean="0"/>
              <a:t>"Democracy is the theory that the common people know what they want and deserve to get it good and hard." H. L. Mencken</a:t>
            </a:r>
          </a:p>
          <a:p>
            <a:r>
              <a:rPr lang="en-CA" dirty="0" smtClean="0"/>
              <a:t>"Loyalty to a petrified opinion never yet broke a chain or freed a human soul."  Mark Twain</a:t>
            </a:r>
          </a:p>
          <a:p>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do Governments  attempt to follow the will of the people?</a:t>
            </a:r>
            <a:endParaRPr lang="en-CA" dirty="0"/>
          </a:p>
        </p:txBody>
      </p:sp>
      <p:sp>
        <p:nvSpPr>
          <p:cNvPr id="3" name="Content Placeholder 2"/>
          <p:cNvSpPr>
            <a:spLocks noGrp="1"/>
          </p:cNvSpPr>
          <p:nvPr>
            <p:ph idx="1"/>
          </p:nvPr>
        </p:nvSpPr>
        <p:spPr/>
        <p:txBody>
          <a:bodyPr/>
          <a:lstStyle/>
          <a:p>
            <a:r>
              <a:rPr lang="en-CA" dirty="0" smtClean="0"/>
              <a:t>“As citizens of this democracy, you are the rulers, and the ruled, the lawgivers and the law-abiding, the beginning and the end”.</a:t>
            </a:r>
          </a:p>
          <a:p>
            <a:pPr lvl="5">
              <a:buNone/>
            </a:pPr>
            <a:endParaRPr lang="en-CA" dirty="0" smtClean="0"/>
          </a:p>
          <a:p>
            <a:pPr lvl="5">
              <a:buNone/>
            </a:pPr>
            <a:r>
              <a:rPr lang="en-CA" dirty="0" smtClean="0"/>
              <a:t>			-Adlai Stevenson (US politician) 1952</a:t>
            </a:r>
          </a:p>
          <a:p>
            <a:pPr lvl="5">
              <a:buNone/>
            </a:pPr>
            <a:endParaRPr lang="en-CA" dirty="0" smtClean="0"/>
          </a:p>
          <a:p>
            <a:pPr lvl="5">
              <a:buNone/>
            </a:pPr>
            <a:r>
              <a:rPr lang="en-CA" sz="2800" b="1" u="sng" dirty="0" smtClean="0"/>
              <a:t>Democracy </a:t>
            </a:r>
            <a:r>
              <a:rPr lang="en-CA" sz="2800" b="1" dirty="0" smtClean="0"/>
              <a:t>– form of government in which power is ultimately vested in the people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Forms of Democracy</a:t>
            </a:r>
            <a:endParaRPr lang="en-CA" dirty="0"/>
          </a:p>
        </p:txBody>
      </p:sp>
      <p:sp>
        <p:nvSpPr>
          <p:cNvPr id="3" name="Content Placeholder 2"/>
          <p:cNvSpPr>
            <a:spLocks noGrp="1"/>
          </p:cNvSpPr>
          <p:nvPr>
            <p:ph idx="1"/>
          </p:nvPr>
        </p:nvSpPr>
        <p:spPr/>
        <p:txBody>
          <a:bodyPr>
            <a:normAutofit/>
          </a:bodyPr>
          <a:lstStyle/>
          <a:p>
            <a:pPr marL="514350" indent="-514350">
              <a:buNone/>
            </a:pPr>
            <a:r>
              <a:rPr lang="en-CA" sz="2800" b="1" dirty="0" smtClean="0"/>
              <a:t>Direct</a:t>
            </a:r>
            <a:r>
              <a:rPr lang="en-CA" sz="2800" dirty="0" smtClean="0"/>
              <a:t> – the people participate in deciding issues directly .  Operates on the belief that every citizen’s voice is important and necessary for the orderly and efficient operation of society. </a:t>
            </a:r>
          </a:p>
          <a:p>
            <a:pPr marL="514350" indent="-514350">
              <a:buNone/>
            </a:pPr>
            <a:r>
              <a:rPr lang="en-CA" sz="2800" dirty="0" smtClean="0"/>
              <a:t> </a:t>
            </a:r>
            <a:r>
              <a:rPr lang="en-CA" sz="2800" b="1" dirty="0" smtClean="0"/>
              <a:t>Representative</a:t>
            </a:r>
            <a:r>
              <a:rPr lang="en-CA" sz="2800" dirty="0" smtClean="0"/>
              <a:t> – through elected officials who represent them and make laws in their interests.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Will of the People</a:t>
            </a:r>
            <a:endParaRPr lang="en-CA" dirty="0"/>
          </a:p>
        </p:txBody>
      </p:sp>
      <p:sp>
        <p:nvSpPr>
          <p:cNvPr id="3" name="Content Placeholder 2"/>
          <p:cNvSpPr>
            <a:spLocks noGrp="1"/>
          </p:cNvSpPr>
          <p:nvPr>
            <p:ph sz="half" idx="1"/>
          </p:nvPr>
        </p:nvSpPr>
        <p:spPr/>
        <p:txBody>
          <a:bodyPr>
            <a:normAutofit/>
          </a:bodyPr>
          <a:lstStyle/>
          <a:p>
            <a:r>
              <a:rPr lang="en-CA" sz="2800" dirty="0" smtClean="0"/>
              <a:t>According to liberal principles, the ordinary individual citizen (and the aggregated opinions of citizens, referred to as the ‘will of the people’) is central to the shape &amp; workings of government.  </a:t>
            </a:r>
            <a:endParaRPr lang="en-CA" sz="2800" dirty="0"/>
          </a:p>
        </p:txBody>
      </p:sp>
      <p:sp>
        <p:nvSpPr>
          <p:cNvPr id="4" name="Content Placeholder 3"/>
          <p:cNvSpPr>
            <a:spLocks noGrp="1"/>
          </p:cNvSpPr>
          <p:nvPr>
            <p:ph sz="half" idx="2"/>
          </p:nvPr>
        </p:nvSpPr>
        <p:spPr/>
        <p:txBody>
          <a:bodyPr/>
          <a:lstStyle/>
          <a:p>
            <a:pPr>
              <a:buNone/>
            </a:pPr>
            <a:endParaRPr lang="en-CA" dirty="0"/>
          </a:p>
        </p:txBody>
      </p:sp>
      <p:pic>
        <p:nvPicPr>
          <p:cNvPr id="6148" name="Picture 4" descr="http://webmsi.free.fr/HEC-MSI-09013-GR6/democracy2.gif"/>
          <p:cNvPicPr>
            <a:picLocks noChangeAspect="1" noChangeArrowheads="1"/>
          </p:cNvPicPr>
          <p:nvPr/>
        </p:nvPicPr>
        <p:blipFill>
          <a:blip r:embed="rId3" cstate="print"/>
          <a:srcRect/>
          <a:stretch>
            <a:fillRect/>
          </a:stretch>
        </p:blipFill>
        <p:spPr bwMode="auto">
          <a:xfrm>
            <a:off x="4572000" y="2643182"/>
            <a:ext cx="4145842" cy="278608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Will of the people...Think, share!</a:t>
            </a:r>
            <a:endParaRPr lang="en-CA" dirty="0"/>
          </a:p>
        </p:txBody>
      </p:sp>
      <p:sp>
        <p:nvSpPr>
          <p:cNvPr id="3" name="Content Placeholder 2"/>
          <p:cNvSpPr>
            <a:spLocks noGrp="1"/>
          </p:cNvSpPr>
          <p:nvPr>
            <p:ph idx="1"/>
          </p:nvPr>
        </p:nvSpPr>
        <p:spPr/>
        <p:txBody>
          <a:bodyPr/>
          <a:lstStyle/>
          <a:p>
            <a:r>
              <a:rPr lang="en-CA" sz="2800" dirty="0" smtClean="0"/>
              <a:t>Is it sufficient for governments to win the support of voters during periodic elections or should they rely on public opinion polls to guide day-to-day and issue-by-issue decisions?</a:t>
            </a:r>
          </a:p>
          <a:p>
            <a:r>
              <a:rPr lang="en-CA" sz="2800" dirty="0" smtClean="0"/>
              <a:t>How much influence should the general population have on government policies?</a:t>
            </a:r>
          </a:p>
          <a:p>
            <a:pPr>
              <a:buNone/>
            </a:pP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Principles of Liberalism in Direct Democracies</a:t>
            </a:r>
            <a:endParaRPr lang="en-CA" dirty="0"/>
          </a:p>
        </p:txBody>
      </p:sp>
      <p:sp>
        <p:nvSpPr>
          <p:cNvPr id="3" name="Content Placeholder 2"/>
          <p:cNvSpPr>
            <a:spLocks noGrp="1"/>
          </p:cNvSpPr>
          <p:nvPr>
            <p:ph idx="1"/>
          </p:nvPr>
        </p:nvSpPr>
        <p:spPr/>
        <p:txBody>
          <a:bodyPr/>
          <a:lstStyle/>
          <a:p>
            <a:r>
              <a:rPr lang="en-CA" dirty="0" smtClean="0"/>
              <a:t>Seems practical with small numbers of people.  It requires everyone to get together in one space to discuss issues, then make decisions on the majority vote.  </a:t>
            </a:r>
          </a:p>
          <a:p>
            <a:r>
              <a:rPr lang="en-CA" dirty="0" smtClean="0"/>
              <a:t>Ancient Athens –</a:t>
            </a:r>
          </a:p>
          <a:p>
            <a:pPr>
              <a:buNone/>
            </a:pPr>
            <a:r>
              <a:rPr lang="en-CA" dirty="0" smtClean="0"/>
              <a:t>    the world’s first</a:t>
            </a:r>
          </a:p>
          <a:p>
            <a:pPr>
              <a:buNone/>
            </a:pPr>
            <a:r>
              <a:rPr lang="en-CA" dirty="0" smtClean="0"/>
              <a:t>    democracy – direct</a:t>
            </a:r>
          </a:p>
          <a:p>
            <a:pPr>
              <a:buNone/>
            </a:pPr>
            <a:r>
              <a:rPr lang="en-CA" dirty="0" smtClean="0"/>
              <a:t>    democracy with </a:t>
            </a:r>
          </a:p>
          <a:p>
            <a:pPr>
              <a:buNone/>
            </a:pPr>
            <a:r>
              <a:rPr lang="en-CA" dirty="0" smtClean="0"/>
              <a:t>    5000-6000 people. </a:t>
            </a:r>
            <a:endParaRPr lang="en-CA" dirty="0"/>
          </a:p>
        </p:txBody>
      </p:sp>
      <p:pic>
        <p:nvPicPr>
          <p:cNvPr id="5122" name="Picture 2" descr="http://library.thinkquest.org/CR0210200/ancient_greece/athens2.jpg"/>
          <p:cNvPicPr>
            <a:picLocks noChangeAspect="1" noChangeArrowheads="1"/>
          </p:cNvPicPr>
          <p:nvPr/>
        </p:nvPicPr>
        <p:blipFill>
          <a:blip r:embed="rId2" cstate="print"/>
          <a:srcRect/>
          <a:stretch>
            <a:fillRect/>
          </a:stretch>
        </p:blipFill>
        <p:spPr bwMode="auto">
          <a:xfrm>
            <a:off x="3571868" y="3357562"/>
            <a:ext cx="5086350" cy="29813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smtClean="0"/>
              <a:t>Three instruments of Direct Democracy used in Liberal Democracies...</a:t>
            </a:r>
            <a:endParaRPr lang="en-CA" sz="4000" dirty="0"/>
          </a:p>
        </p:txBody>
      </p:sp>
      <p:sp>
        <p:nvSpPr>
          <p:cNvPr id="3" name="Content Placeholder 2"/>
          <p:cNvSpPr>
            <a:spLocks noGrp="1"/>
          </p:cNvSpPr>
          <p:nvPr>
            <p:ph idx="1"/>
          </p:nvPr>
        </p:nvSpPr>
        <p:spPr/>
        <p:txBody>
          <a:bodyPr/>
          <a:lstStyle/>
          <a:p>
            <a:pPr marL="514350" indent="-514350">
              <a:buFont typeface="+mj-lt"/>
              <a:buAutoNum type="arabicPeriod"/>
            </a:pPr>
            <a:r>
              <a:rPr lang="en-CA" b="1" dirty="0" smtClean="0"/>
              <a:t>Initiatives </a:t>
            </a:r>
            <a:r>
              <a:rPr lang="en-CA" dirty="0" smtClean="0"/>
              <a:t>– used to create legislation in the USA.  A citizen’s group draws up a petition.  If the petition is signed by a certain number of citizens, it can force a public vote on an issue.  </a:t>
            </a:r>
          </a:p>
          <a:p>
            <a:pPr marL="514350" indent="-514350">
              <a:buNone/>
            </a:pPr>
            <a:endParaRPr lang="en-CA" dirty="0" smtClean="0"/>
          </a:p>
          <a:p>
            <a:pPr marL="514350" indent="-514350">
              <a:buNone/>
            </a:pPr>
            <a:r>
              <a:rPr lang="en-CA" dirty="0" smtClean="0"/>
              <a:t>       e.g. Proposition 6:  to get tougher sentencing for gang-related violence.</a:t>
            </a:r>
          </a:p>
          <a:p>
            <a:pPr marL="514350" indent="-514350">
              <a:buNone/>
            </a:pPr>
            <a:r>
              <a:rPr lang="en-CA" dirty="0" smtClean="0"/>
              <a:t>		   Proposition 10:  to provide rebates to citizens </a:t>
            </a:r>
          </a:p>
          <a:p>
            <a:pPr marL="514350" indent="-514350">
              <a:buNone/>
            </a:pPr>
            <a:r>
              <a:rPr lang="en-CA" dirty="0" smtClean="0"/>
              <a:t>			who buy cars that use alternative fuels.</a:t>
            </a:r>
          </a:p>
          <a:p>
            <a:pPr marL="514350" indent="-514350">
              <a:buNone/>
            </a:pP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514350" indent="-514350">
              <a:buAutoNum type="arabicPeriod" startAt="2"/>
            </a:pPr>
            <a:r>
              <a:rPr lang="en-CA" b="1" dirty="0" smtClean="0"/>
              <a:t>Referendums or Plebiscites </a:t>
            </a:r>
            <a:r>
              <a:rPr lang="en-CA" dirty="0" smtClean="0"/>
              <a:t>– all citizens may vote on whether to accept or reject a proposed piece of legislation.  Refer the vote to the citizens (referendum = binding)</a:t>
            </a:r>
          </a:p>
          <a:p>
            <a:pPr marL="514350" indent="-514350">
              <a:buNone/>
            </a:pPr>
            <a:endParaRPr lang="en-CA" dirty="0" smtClean="0"/>
          </a:p>
          <a:p>
            <a:pPr marL="514350" indent="-514350">
              <a:buNone/>
            </a:pPr>
            <a:r>
              <a:rPr lang="en-CA" dirty="0" smtClean="0"/>
              <a:t>  e.g. Canadian Referendum- 1992 – proposed changes to the Charlottetown Accord (defeated).</a:t>
            </a:r>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normAutofit/>
          </a:bodyPr>
          <a:lstStyle/>
          <a:p>
            <a:pPr>
              <a:buNone/>
            </a:pPr>
            <a:r>
              <a:rPr lang="en-CA" sz="2800" dirty="0" smtClean="0"/>
              <a:t>3.  </a:t>
            </a:r>
            <a:r>
              <a:rPr lang="en-CA" sz="2800" b="1" dirty="0" smtClean="0"/>
              <a:t>Recall Election </a:t>
            </a:r>
            <a:r>
              <a:rPr lang="en-CA" sz="2800" dirty="0" smtClean="0"/>
              <a:t>-  a majority of voters may choose to remove an elected official or government from power.  In Canada, BC is the only province that allows recalls (1995).  Petition – Speaker announces the recall – a bi-election is held.  In the        USA, Arnold Schwarzenegger was elected in 2003 in the state’s first ever recall election.  </a:t>
            </a:r>
            <a:endParaRPr lang="en-CA" sz="2800" dirty="0"/>
          </a:p>
        </p:txBody>
      </p:sp>
      <p:pic>
        <p:nvPicPr>
          <p:cNvPr id="2050" name="Picture 2" descr="http://static.guim.co.uk/sys-images/Guardian/Pix/pictures/2009/6/9/1244541429215/California-governor-Arnol-001.jpg"/>
          <p:cNvPicPr>
            <a:picLocks noChangeAspect="1" noChangeArrowheads="1"/>
          </p:cNvPicPr>
          <p:nvPr/>
        </p:nvPicPr>
        <p:blipFill>
          <a:blip r:embed="rId2" cstate="print"/>
          <a:srcRect/>
          <a:stretch>
            <a:fillRect/>
          </a:stretch>
        </p:blipFill>
        <p:spPr bwMode="auto">
          <a:xfrm>
            <a:off x="3929058" y="4229100"/>
            <a:ext cx="3952872" cy="241461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Liberalism through Representative  Democracy...</a:t>
            </a:r>
            <a:endParaRPr lang="en-CA" dirty="0"/>
          </a:p>
        </p:txBody>
      </p:sp>
      <p:sp>
        <p:nvSpPr>
          <p:cNvPr id="3" name="Content Placeholder 2"/>
          <p:cNvSpPr>
            <a:spLocks noGrp="1"/>
          </p:cNvSpPr>
          <p:nvPr>
            <p:ph idx="1"/>
          </p:nvPr>
        </p:nvSpPr>
        <p:spPr/>
        <p:txBody>
          <a:bodyPr/>
          <a:lstStyle/>
          <a:p>
            <a:r>
              <a:rPr lang="en-CA" b="1" dirty="0" smtClean="0"/>
              <a:t>Representative Democracy </a:t>
            </a:r>
            <a:r>
              <a:rPr lang="en-CA" dirty="0" smtClean="0"/>
              <a:t>– citizens elect governing officials to make decisions on their behalf.  </a:t>
            </a:r>
          </a:p>
          <a:p>
            <a:r>
              <a:rPr lang="en-CA" dirty="0" smtClean="0"/>
              <a:t>Most modern liberal democracies, because of their size and complexity use representative democracy.</a:t>
            </a:r>
            <a:endParaRPr lang="en-CA" dirty="0"/>
          </a:p>
        </p:txBody>
      </p:sp>
      <p:pic>
        <p:nvPicPr>
          <p:cNvPr id="1026" name="Picture 2" descr="http://thesydneyglobalist.org/wp-content/uploads/2008/10/vote2.jpg"/>
          <p:cNvPicPr>
            <a:picLocks noChangeAspect="1" noChangeArrowheads="1"/>
          </p:cNvPicPr>
          <p:nvPr/>
        </p:nvPicPr>
        <p:blipFill>
          <a:blip r:embed="rId2" cstate="print"/>
          <a:srcRect/>
          <a:stretch>
            <a:fillRect/>
          </a:stretch>
        </p:blipFill>
        <p:spPr bwMode="auto">
          <a:xfrm>
            <a:off x="1857356" y="3786190"/>
            <a:ext cx="5500726" cy="242500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Features of a Representative Democracy </a:t>
            </a:r>
            <a:r>
              <a:rPr lang="en-CA" sz="4000" b="1" dirty="0" smtClean="0"/>
              <a:t>(pg 339)</a:t>
            </a:r>
            <a:endParaRPr lang="en-CA" sz="4000" b="1" dirty="0"/>
          </a:p>
        </p:txBody>
      </p:sp>
      <p:sp>
        <p:nvSpPr>
          <p:cNvPr id="3" name="Content Placeholder 2"/>
          <p:cNvSpPr>
            <a:spLocks noGrp="1"/>
          </p:cNvSpPr>
          <p:nvPr>
            <p:ph idx="1"/>
          </p:nvPr>
        </p:nvSpPr>
        <p:spPr/>
        <p:txBody>
          <a:bodyPr/>
          <a:lstStyle/>
          <a:p>
            <a:r>
              <a:rPr lang="en-CA" dirty="0" smtClean="0"/>
              <a:t>Complete the diagram....</a:t>
            </a:r>
            <a:endParaRPr lang="en-CA" dirty="0"/>
          </a:p>
        </p:txBody>
      </p:sp>
      <p:sp>
        <p:nvSpPr>
          <p:cNvPr id="4" name="Rounded Rectangle 3"/>
          <p:cNvSpPr/>
          <p:nvPr/>
        </p:nvSpPr>
        <p:spPr>
          <a:xfrm>
            <a:off x="3428992" y="3143248"/>
            <a:ext cx="285752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Accountability of Elected Representatives</a:t>
            </a:r>
            <a:endParaRPr lang="en-CA" dirty="0">
              <a:solidFill>
                <a:schemeClr val="tx1"/>
              </a:solidFill>
            </a:endParaRPr>
          </a:p>
        </p:txBody>
      </p:sp>
      <p:cxnSp>
        <p:nvCxnSpPr>
          <p:cNvPr id="6" name="Straight Arrow Connector 5"/>
          <p:cNvCxnSpPr/>
          <p:nvPr/>
        </p:nvCxnSpPr>
        <p:spPr>
          <a:xfrm rot="16200000" flipH="1">
            <a:off x="3071802" y="2786058"/>
            <a:ext cx="35719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535487" y="2893215"/>
            <a:ext cx="50086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215074" y="2714620"/>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000364" y="4071942"/>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6250793" y="4179099"/>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4" idx="2"/>
          </p:cNvCxnSpPr>
          <p:nvPr/>
        </p:nvCxnSpPr>
        <p:spPr>
          <a:xfrm rot="5400000" flipH="1" flipV="1">
            <a:off x="4607719" y="4321975"/>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Canadian Parliamentary Democracy</a:t>
            </a:r>
            <a:endParaRPr lang="en-CA" dirty="0"/>
          </a:p>
        </p:txBody>
      </p:sp>
      <p:sp>
        <p:nvSpPr>
          <p:cNvPr id="4" name="Content Placeholder 3"/>
          <p:cNvSpPr>
            <a:spLocks noGrp="1"/>
          </p:cNvSpPr>
          <p:nvPr>
            <p:ph idx="1"/>
          </p:nvPr>
        </p:nvSpPr>
        <p:spPr/>
        <p:txBody>
          <a:bodyPr/>
          <a:lstStyle/>
          <a:p>
            <a:r>
              <a:rPr lang="en-CA" dirty="0" smtClean="0"/>
              <a:t>Many variations of representative democracies.  </a:t>
            </a:r>
          </a:p>
          <a:p>
            <a:r>
              <a:rPr lang="en-CA" dirty="0" smtClean="0"/>
              <a:t>Canada – uses </a:t>
            </a:r>
            <a:r>
              <a:rPr lang="en-CA" b="1" dirty="0" smtClean="0"/>
              <a:t>responsible government – </a:t>
            </a:r>
            <a:r>
              <a:rPr lang="en-CA" dirty="0" smtClean="0"/>
              <a:t>the branch of </a:t>
            </a:r>
            <a:r>
              <a:rPr lang="en-CA" dirty="0" err="1" smtClean="0"/>
              <a:t>gov’t</a:t>
            </a:r>
            <a:r>
              <a:rPr lang="en-CA" dirty="0" smtClean="0"/>
              <a:t> that proposes laws (exec – PM &amp; cabinet) is dependent on the direct or indirect support of elected members of the legislative branch (a majority of mp’s in the H of C)</a:t>
            </a:r>
            <a:endParaRPr lang="en-CA" dirty="0"/>
          </a:p>
        </p:txBody>
      </p:sp>
      <p:pic>
        <p:nvPicPr>
          <p:cNvPr id="38914" name="Picture 2" descr="http://www.nvw-sab.ca/files/stories/house-of-commons.jpg"/>
          <p:cNvPicPr>
            <a:picLocks noChangeAspect="1" noChangeArrowheads="1"/>
          </p:cNvPicPr>
          <p:nvPr/>
        </p:nvPicPr>
        <p:blipFill>
          <a:blip r:embed="rId2" cstate="print"/>
          <a:srcRect/>
          <a:stretch>
            <a:fillRect/>
          </a:stretch>
        </p:blipFill>
        <p:spPr bwMode="auto">
          <a:xfrm>
            <a:off x="3929058" y="4214818"/>
            <a:ext cx="3405184" cy="250033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Calling an election...</a:t>
            </a:r>
            <a:endParaRPr lang="en-CA" dirty="0"/>
          </a:p>
        </p:txBody>
      </p:sp>
      <p:sp>
        <p:nvSpPr>
          <p:cNvPr id="3" name="Content Placeholder 2"/>
          <p:cNvSpPr>
            <a:spLocks noGrp="1"/>
          </p:cNvSpPr>
          <p:nvPr>
            <p:ph idx="1"/>
          </p:nvPr>
        </p:nvSpPr>
        <p:spPr/>
        <p:txBody>
          <a:bodyPr/>
          <a:lstStyle/>
          <a:p>
            <a:r>
              <a:rPr lang="en-CA" dirty="0" smtClean="0"/>
              <a:t>If the legislature, which officially represents the will of the people, does not approve of important laws proposed by the executive branch (spending, taxation, budget), then the executive branch may be forced to resign or call an election.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Accountability...</a:t>
            </a:r>
            <a:endParaRPr lang="en-CA" dirty="0"/>
          </a:p>
        </p:txBody>
      </p:sp>
      <p:sp>
        <p:nvSpPr>
          <p:cNvPr id="3" name="Content Placeholder 2"/>
          <p:cNvSpPr>
            <a:spLocks noGrp="1"/>
          </p:cNvSpPr>
          <p:nvPr>
            <p:ph idx="1"/>
          </p:nvPr>
        </p:nvSpPr>
        <p:spPr/>
        <p:txBody>
          <a:bodyPr/>
          <a:lstStyle/>
          <a:p>
            <a:r>
              <a:rPr lang="en-CA" dirty="0" smtClean="0"/>
              <a:t>Responsible government is about </a:t>
            </a:r>
            <a:r>
              <a:rPr lang="en-CA" b="1" dirty="0" smtClean="0"/>
              <a:t>accountability</a:t>
            </a:r>
            <a:r>
              <a:rPr lang="en-CA" dirty="0" smtClean="0"/>
              <a:t>: the PM and cabinet ministers need to be accountable not only to Parliament, but also to their constituents and Canadians as a whole.</a:t>
            </a:r>
          </a:p>
          <a:p>
            <a:r>
              <a:rPr lang="en-CA" dirty="0" smtClean="0"/>
              <a:t>If they are suspected of not carrying out the will of the people, a motion of non-confidence may be proposed in the House of Commons.  If it passes, the </a:t>
            </a:r>
            <a:r>
              <a:rPr lang="en-CA" dirty="0" err="1" smtClean="0"/>
              <a:t>gov’t</a:t>
            </a:r>
            <a:r>
              <a:rPr lang="en-CA" dirty="0" smtClean="0"/>
              <a:t> must resign or submit an election</a:t>
            </a:r>
          </a:p>
          <a:p>
            <a:pPr>
              <a:buNone/>
            </a:pPr>
            <a:r>
              <a:rPr lang="en-CA" dirty="0" smtClean="0"/>
              <a:t>e.g. Harper comes to power after vote of non-confidence against then PM Paul Martin.  </a:t>
            </a:r>
          </a:p>
          <a:p>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Question is....</a:t>
            </a:r>
            <a:endParaRPr lang="en-CA" dirty="0"/>
          </a:p>
        </p:txBody>
      </p:sp>
      <p:sp>
        <p:nvSpPr>
          <p:cNvPr id="6" name="Content Placeholder 5"/>
          <p:cNvSpPr>
            <a:spLocks noGrp="1"/>
          </p:cNvSpPr>
          <p:nvPr>
            <p:ph idx="1"/>
          </p:nvPr>
        </p:nvSpPr>
        <p:spPr/>
        <p:txBody>
          <a:bodyPr/>
          <a:lstStyle/>
          <a:p>
            <a:pPr>
              <a:buNone/>
            </a:pPr>
            <a:endParaRPr lang="en-CA" dirty="0" smtClean="0"/>
          </a:p>
          <a:p>
            <a:pPr>
              <a:buNone/>
            </a:pPr>
            <a:r>
              <a:rPr lang="en-CA" dirty="0" smtClean="0"/>
              <a:t>	</a:t>
            </a:r>
            <a:r>
              <a:rPr lang="en-CA" sz="3200" dirty="0" smtClean="0"/>
              <a:t>Are ordinary human beings capable of making wise judgements in matters concerning their own and other’s well-being?</a:t>
            </a:r>
            <a:endParaRPr lang="en-CA"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loveian.typepad.com/suspenddem.gif"/>
          <p:cNvPicPr>
            <a:picLocks noChangeAspect="1" noChangeArrowheads="1"/>
          </p:cNvPicPr>
          <p:nvPr/>
        </p:nvPicPr>
        <p:blipFill>
          <a:blip r:embed="rId2" cstate="print"/>
          <a:srcRect/>
          <a:stretch>
            <a:fillRect/>
          </a:stretch>
        </p:blipFill>
        <p:spPr bwMode="auto">
          <a:xfrm>
            <a:off x="4525880" y="928670"/>
            <a:ext cx="4303212" cy="3214710"/>
          </a:xfrm>
          <a:prstGeom prst="rect">
            <a:avLst/>
          </a:prstGeom>
          <a:noFill/>
        </p:spPr>
      </p:pic>
      <p:pic>
        <p:nvPicPr>
          <p:cNvPr id="47108" name="Picture 4" descr="http://www.discovery.org/blogs/discoveryblog/harper-jean-cp-4863716.jpg"/>
          <p:cNvPicPr>
            <a:picLocks noChangeAspect="1" noChangeArrowheads="1"/>
          </p:cNvPicPr>
          <p:nvPr/>
        </p:nvPicPr>
        <p:blipFill>
          <a:blip r:embed="rId3" cstate="print"/>
          <a:srcRect/>
          <a:stretch>
            <a:fillRect/>
          </a:stretch>
        </p:blipFill>
        <p:spPr bwMode="auto">
          <a:xfrm>
            <a:off x="5643570" y="4286256"/>
            <a:ext cx="3043563" cy="2175468"/>
          </a:xfrm>
          <a:prstGeom prst="rect">
            <a:avLst/>
          </a:prstGeom>
          <a:noFill/>
        </p:spPr>
      </p:pic>
      <p:pic>
        <p:nvPicPr>
          <p:cNvPr id="47110" name="Picture 6" descr="http://media.nowpublic.net/images/b1/1/b119b90441e2aedaf91eb1a09c142304.jpg"/>
          <p:cNvPicPr>
            <a:picLocks noChangeAspect="1" noChangeArrowheads="1"/>
          </p:cNvPicPr>
          <p:nvPr/>
        </p:nvPicPr>
        <p:blipFill>
          <a:blip r:embed="rId4" cstate="print"/>
          <a:srcRect/>
          <a:stretch>
            <a:fillRect/>
          </a:stretch>
        </p:blipFill>
        <p:spPr bwMode="auto">
          <a:xfrm>
            <a:off x="857224" y="500042"/>
            <a:ext cx="3143272" cy="2310305"/>
          </a:xfrm>
          <a:prstGeom prst="rect">
            <a:avLst/>
          </a:prstGeom>
          <a:noFill/>
        </p:spPr>
      </p:pic>
      <p:pic>
        <p:nvPicPr>
          <p:cNvPr id="47112" name="Picture 8" descr="http://canuckpolitics.com/uploads/2008-12-05-mckay-cracks-in-coalition.jpg"/>
          <p:cNvPicPr>
            <a:picLocks noChangeAspect="1" noChangeArrowheads="1"/>
          </p:cNvPicPr>
          <p:nvPr/>
        </p:nvPicPr>
        <p:blipFill>
          <a:blip r:embed="rId5" cstate="print"/>
          <a:srcRect/>
          <a:stretch>
            <a:fillRect/>
          </a:stretch>
        </p:blipFill>
        <p:spPr bwMode="auto">
          <a:xfrm>
            <a:off x="428596" y="2928934"/>
            <a:ext cx="4968154" cy="378621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Single-member Constituency</a:t>
            </a:r>
            <a:endParaRPr lang="en-CA" dirty="0"/>
          </a:p>
        </p:txBody>
      </p:sp>
      <p:sp>
        <p:nvSpPr>
          <p:cNvPr id="4" name="Content Placeholder 3"/>
          <p:cNvSpPr>
            <a:spLocks noGrp="1"/>
          </p:cNvSpPr>
          <p:nvPr>
            <p:ph idx="1"/>
          </p:nvPr>
        </p:nvSpPr>
        <p:spPr/>
        <p:txBody>
          <a:bodyPr>
            <a:normAutofit/>
          </a:bodyPr>
          <a:lstStyle/>
          <a:p>
            <a:r>
              <a:rPr lang="en-CA" dirty="0" smtClean="0"/>
              <a:t>Operates on the basis of </a:t>
            </a:r>
            <a:r>
              <a:rPr lang="en-CA" b="1" dirty="0" smtClean="0"/>
              <a:t>representation by population</a:t>
            </a:r>
            <a:r>
              <a:rPr lang="en-CA" dirty="0" smtClean="0"/>
              <a:t>.</a:t>
            </a:r>
          </a:p>
          <a:p>
            <a:r>
              <a:rPr lang="en-CA" b="1" dirty="0" smtClean="0"/>
              <a:t>Electoral districts</a:t>
            </a:r>
            <a:r>
              <a:rPr lang="en-CA" dirty="0" smtClean="0"/>
              <a:t>, ideally 100,000 people, are created across Canada into what are called </a:t>
            </a:r>
            <a:r>
              <a:rPr lang="en-CA" b="1" dirty="0" smtClean="0"/>
              <a:t>ridings</a:t>
            </a:r>
            <a:r>
              <a:rPr lang="en-CA" dirty="0" smtClean="0"/>
              <a:t>, or </a:t>
            </a:r>
            <a:r>
              <a:rPr lang="en-CA" b="1" dirty="0" smtClean="0"/>
              <a:t>constituencies.</a:t>
            </a:r>
          </a:p>
          <a:p>
            <a:r>
              <a:rPr lang="en-CA" dirty="0" smtClean="0"/>
              <a:t>Each constituency sends a single rep. to</a:t>
            </a:r>
          </a:p>
          <a:p>
            <a:pPr>
              <a:buNone/>
            </a:pPr>
            <a:r>
              <a:rPr lang="en-CA" dirty="0" smtClean="0"/>
              <a:t> the House of Commons in the federal </a:t>
            </a:r>
          </a:p>
          <a:p>
            <a:pPr>
              <a:buNone/>
            </a:pPr>
            <a:r>
              <a:rPr lang="en-CA" dirty="0" smtClean="0"/>
              <a:t>Parliament in Ottawa which is known </a:t>
            </a:r>
          </a:p>
          <a:p>
            <a:pPr>
              <a:buNone/>
            </a:pPr>
            <a:r>
              <a:rPr lang="en-CA" dirty="0" smtClean="0"/>
              <a:t>as single-member constituency.</a:t>
            </a:r>
            <a:endParaRPr lang="en-CA" dirty="0"/>
          </a:p>
        </p:txBody>
      </p:sp>
      <p:pic>
        <p:nvPicPr>
          <p:cNvPr id="48130" name="Picture 2" descr="http://webinfo.parl.gc.ca/MembersOfParliament/Images/OfficialMPPhotos/40/WarkertinChris_CPC.jpg"/>
          <p:cNvPicPr>
            <a:picLocks noChangeAspect="1" noChangeArrowheads="1"/>
          </p:cNvPicPr>
          <p:nvPr/>
        </p:nvPicPr>
        <p:blipFill>
          <a:blip r:embed="rId2" cstate="print"/>
          <a:srcRect/>
          <a:stretch>
            <a:fillRect/>
          </a:stretch>
        </p:blipFill>
        <p:spPr bwMode="auto">
          <a:xfrm>
            <a:off x="6429388" y="3714752"/>
            <a:ext cx="1852616" cy="300071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First-past-the-post...</a:t>
            </a:r>
            <a:endParaRPr lang="en-CA" dirty="0"/>
          </a:p>
        </p:txBody>
      </p:sp>
      <p:sp>
        <p:nvSpPr>
          <p:cNvPr id="3" name="Content Placeholder 2"/>
          <p:cNvSpPr>
            <a:spLocks noGrp="1"/>
          </p:cNvSpPr>
          <p:nvPr>
            <p:ph idx="1"/>
          </p:nvPr>
        </p:nvSpPr>
        <p:spPr/>
        <p:txBody>
          <a:bodyPr/>
          <a:lstStyle/>
          <a:p>
            <a:r>
              <a:rPr lang="en-CA" dirty="0" smtClean="0"/>
              <a:t>Candidate who pass a certain point in the race with the highest number of votes in each of their ridings win.</a:t>
            </a:r>
          </a:p>
          <a:p>
            <a:r>
              <a:rPr lang="en-CA" dirty="0" smtClean="0"/>
              <a:t>At present their are 308 Members of Parliament.</a:t>
            </a:r>
            <a:endParaRPr lang="en-CA" dirty="0"/>
          </a:p>
        </p:txBody>
      </p:sp>
      <p:pic>
        <p:nvPicPr>
          <p:cNvPr id="45058" name="Picture 2" descr="http://news.bbc.co.uk/olmedia/1170000/images/_1173697_vote_300.jpg"/>
          <p:cNvPicPr>
            <a:picLocks noChangeAspect="1" noChangeArrowheads="1"/>
          </p:cNvPicPr>
          <p:nvPr/>
        </p:nvPicPr>
        <p:blipFill>
          <a:blip r:embed="rId2" cstate="print"/>
          <a:srcRect/>
          <a:stretch>
            <a:fillRect/>
          </a:stretch>
        </p:blipFill>
        <p:spPr bwMode="auto">
          <a:xfrm>
            <a:off x="1643042" y="3643314"/>
            <a:ext cx="5965075" cy="238603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Bicameral</a:t>
            </a:r>
            <a:endParaRPr lang="en-CA" dirty="0"/>
          </a:p>
        </p:txBody>
      </p:sp>
      <p:sp>
        <p:nvSpPr>
          <p:cNvPr id="3" name="Content Placeholder 2"/>
          <p:cNvSpPr>
            <a:spLocks noGrp="1"/>
          </p:cNvSpPr>
          <p:nvPr>
            <p:ph idx="1"/>
          </p:nvPr>
        </p:nvSpPr>
        <p:spPr/>
        <p:txBody>
          <a:bodyPr/>
          <a:lstStyle/>
          <a:p>
            <a:r>
              <a:rPr lang="en-CA" dirty="0" smtClean="0"/>
              <a:t>Canada has a bicameral </a:t>
            </a:r>
          </a:p>
          <a:p>
            <a:pPr>
              <a:buNone/>
            </a:pPr>
            <a:r>
              <a:rPr lang="en-CA" dirty="0" smtClean="0"/>
              <a:t>(Two chamber) government system.</a:t>
            </a:r>
          </a:p>
          <a:p>
            <a:pPr marL="514350" indent="-514350">
              <a:buFont typeface="+mj-lt"/>
              <a:buAutoNum type="arabicPeriod"/>
            </a:pPr>
            <a:r>
              <a:rPr lang="en-CA" dirty="0" smtClean="0"/>
              <a:t>Senate – Upper house. 105-member Senate is based on representation by region rather than on rep. by pop. Senators are appointed by PM – until age 75.  Any piece of legislation that passes out of the H of C must also be passed by the Senate. Often suggest amendments.</a:t>
            </a:r>
          </a:p>
          <a:p>
            <a:pPr marL="514350" indent="-514350">
              <a:buFont typeface="+mj-lt"/>
              <a:buAutoNum type="arabicPeriod"/>
            </a:pPr>
            <a:r>
              <a:rPr lang="en-CA" dirty="0" smtClean="0"/>
              <a:t>House of Commons – lower house. </a:t>
            </a:r>
          </a:p>
          <a:p>
            <a:pPr marL="514350" indent="-514350">
              <a:buFont typeface="+mj-lt"/>
              <a:buAutoNum type="arabicPeriod"/>
            </a:pPr>
            <a:endParaRPr lang="en-CA" dirty="0" smtClean="0"/>
          </a:p>
          <a:p>
            <a:pPr marL="514350" indent="-514350">
              <a:buFont typeface="+mj-lt"/>
              <a:buAutoNum type="arabicPeriod"/>
            </a:pPr>
            <a:endParaRPr lang="en-CA" dirty="0" smtClean="0"/>
          </a:p>
          <a:p>
            <a:pPr marL="514350" indent="-514350">
              <a:buFont typeface="+mj-lt"/>
              <a:buAutoNum type="arabicPeriod"/>
            </a:pPr>
            <a:endParaRPr lang="en-CA" dirty="0" smtClean="0"/>
          </a:p>
          <a:p>
            <a:pPr marL="514350" indent="-514350">
              <a:buFont typeface="+mj-lt"/>
              <a:buAutoNum type="arabicPeriod"/>
            </a:pPr>
            <a:endParaRPr lang="en-CA" dirty="0"/>
          </a:p>
        </p:txBody>
      </p:sp>
      <p:pic>
        <p:nvPicPr>
          <p:cNvPr id="44034" name="Picture 2" descr="http://sen.parl.gc.ca/wdangus/pictures/Senate%20Chamber.jpg"/>
          <p:cNvPicPr>
            <a:picLocks noChangeAspect="1" noChangeArrowheads="1"/>
          </p:cNvPicPr>
          <p:nvPr/>
        </p:nvPicPr>
        <p:blipFill>
          <a:blip r:embed="rId2" cstate="print"/>
          <a:srcRect/>
          <a:stretch>
            <a:fillRect/>
          </a:stretch>
        </p:blipFill>
        <p:spPr bwMode="auto">
          <a:xfrm>
            <a:off x="5643570" y="714356"/>
            <a:ext cx="3264731" cy="22859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67656"/>
          </a:xfrm>
        </p:spPr>
        <p:txBody>
          <a:bodyPr>
            <a:normAutofit/>
          </a:bodyPr>
          <a:lstStyle/>
          <a:p>
            <a:pPr algn="ctr"/>
            <a:r>
              <a:rPr lang="en-CA" sz="3600" b="1" dirty="0" smtClean="0"/>
              <a:t>The United States’ Republican Democracy and Sweden’s Proportional Representation ( summative assessment)</a:t>
            </a:r>
            <a:endParaRPr lang="en-CA" sz="3600" b="1" dirty="0"/>
          </a:p>
        </p:txBody>
      </p:sp>
      <p:sp>
        <p:nvSpPr>
          <p:cNvPr id="3" name="Content Placeholder 2"/>
          <p:cNvSpPr>
            <a:spLocks noGrp="1"/>
          </p:cNvSpPr>
          <p:nvPr>
            <p:ph idx="1"/>
          </p:nvPr>
        </p:nvSpPr>
        <p:spPr>
          <a:xfrm>
            <a:off x="642910" y="2714620"/>
            <a:ext cx="8043890" cy="3609980"/>
          </a:xfrm>
        </p:spPr>
        <p:txBody>
          <a:bodyPr/>
          <a:lstStyle/>
          <a:p>
            <a:r>
              <a:rPr lang="en-CA" b="1" dirty="0" smtClean="0"/>
              <a:t> Task:   </a:t>
            </a:r>
            <a:r>
              <a:rPr lang="en-CA" dirty="0" smtClean="0"/>
              <a:t>Create </a:t>
            </a:r>
            <a:r>
              <a:rPr lang="en-CA" b="1" dirty="0" smtClean="0"/>
              <a:t>3</a:t>
            </a:r>
            <a:r>
              <a:rPr lang="en-CA" dirty="0" smtClean="0"/>
              <a:t> diagrams in your notes that outlines the </a:t>
            </a:r>
            <a:r>
              <a:rPr lang="en-CA" b="1" dirty="0" smtClean="0"/>
              <a:t>American</a:t>
            </a:r>
            <a:r>
              <a:rPr lang="en-CA" dirty="0" smtClean="0"/>
              <a:t> system of government and </a:t>
            </a:r>
            <a:r>
              <a:rPr lang="en-CA" b="1" dirty="0" smtClean="0"/>
              <a:t>Sweden’s</a:t>
            </a:r>
            <a:r>
              <a:rPr lang="en-CA" dirty="0" smtClean="0"/>
              <a:t> Proportional Representation system, and </a:t>
            </a:r>
            <a:r>
              <a:rPr lang="en-CA" b="1" dirty="0" smtClean="0"/>
              <a:t>Canada’s</a:t>
            </a:r>
            <a:r>
              <a:rPr lang="en-CA" dirty="0" smtClean="0"/>
              <a:t> Parliamentary </a:t>
            </a:r>
            <a:r>
              <a:rPr lang="en-CA" dirty="0" err="1" smtClean="0"/>
              <a:t>gov’t</a:t>
            </a:r>
            <a:r>
              <a:rPr lang="en-CA" dirty="0" smtClean="0"/>
              <a:t>. Use pages 341-45 in your text or the internet to assist you.  </a:t>
            </a:r>
          </a:p>
          <a:p>
            <a:r>
              <a:rPr lang="en-CA" dirty="0" smtClean="0"/>
              <a:t>See next page for suggestions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parl.gc.ca/Sites/LOP/AboutParliament/InsideParliament/images/chart-e.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trendliest.files.wordpress.com/2009/07/3branches.jpg"/>
          <p:cNvPicPr>
            <a:picLocks noChangeAspect="1" noChangeArrowheads="1"/>
          </p:cNvPicPr>
          <p:nvPr/>
        </p:nvPicPr>
        <p:blipFill>
          <a:blip r:embed="rId2"/>
          <a:srcRect/>
          <a:stretch>
            <a:fillRect/>
          </a:stretch>
        </p:blipFill>
        <p:spPr bwMode="auto">
          <a:xfrm>
            <a:off x="0" y="1285860"/>
            <a:ext cx="9144000" cy="5572140"/>
          </a:xfrm>
          <a:prstGeom prst="rect">
            <a:avLst/>
          </a:prstGeom>
          <a:noFill/>
        </p:spPr>
      </p:pic>
      <p:sp>
        <p:nvSpPr>
          <p:cNvPr id="3" name="Title 2"/>
          <p:cNvSpPr>
            <a:spLocks noGrp="1"/>
          </p:cNvSpPr>
          <p:nvPr>
            <p:ph type="title"/>
          </p:nvPr>
        </p:nvSpPr>
        <p:spPr>
          <a:xfrm>
            <a:off x="500034" y="285728"/>
            <a:ext cx="8229600" cy="1143000"/>
          </a:xfrm>
        </p:spPr>
        <p:txBody>
          <a:bodyPr/>
          <a:lstStyle/>
          <a:p>
            <a:r>
              <a:rPr lang="en-CA" dirty="0" smtClean="0"/>
              <a:t>United States Government</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895996"/>
          </a:xfrm>
        </p:spPr>
        <p:txBody>
          <a:bodyPr/>
          <a:lstStyle/>
          <a:p>
            <a:r>
              <a:rPr lang="en-CA" dirty="0" smtClean="0"/>
              <a:t>Things to Consider:</a:t>
            </a:r>
          </a:p>
          <a:p>
            <a:pPr lvl="1"/>
            <a:r>
              <a:rPr lang="en-CA" dirty="0" smtClean="0"/>
              <a:t>Name 0f system of government</a:t>
            </a:r>
          </a:p>
          <a:p>
            <a:pPr lvl="1"/>
            <a:r>
              <a:rPr lang="en-CA" dirty="0" smtClean="0"/>
              <a:t>Head of State</a:t>
            </a:r>
          </a:p>
          <a:p>
            <a:pPr lvl="1"/>
            <a:r>
              <a:rPr lang="en-CA" dirty="0" smtClean="0"/>
              <a:t>Head of government</a:t>
            </a:r>
          </a:p>
          <a:p>
            <a:pPr lvl="1"/>
            <a:r>
              <a:rPr lang="en-CA" dirty="0" smtClean="0"/>
              <a:t>Branches of government and roles/responsibilities</a:t>
            </a:r>
          </a:p>
          <a:p>
            <a:pPr lvl="1"/>
            <a:r>
              <a:rPr lang="en-CA" dirty="0" smtClean="0"/>
              <a:t>Election system details – electoral methods</a:t>
            </a:r>
          </a:p>
          <a:p>
            <a:pPr lvl="1"/>
            <a:r>
              <a:rPr lang="en-CA" dirty="0" smtClean="0"/>
              <a:t>How a law is passed</a:t>
            </a:r>
          </a:p>
          <a:p>
            <a:pPr lvl="1"/>
            <a:r>
              <a:rPr lang="en-CA" dirty="0" smtClean="0"/>
              <a:t>How a government is formed and stays in power </a:t>
            </a:r>
            <a:r>
              <a:rPr lang="en-CA" smtClean="0"/>
              <a:t>or is </a:t>
            </a:r>
            <a:r>
              <a:rPr lang="en-CA" dirty="0" smtClean="0"/>
              <a:t>removed from power</a:t>
            </a:r>
          </a:p>
          <a:p>
            <a:pPr lvl="1"/>
            <a:r>
              <a:rPr lang="en-CA" dirty="0" smtClean="0"/>
              <a:t>Challenges going forward</a:t>
            </a:r>
          </a:p>
          <a:p>
            <a:endParaRPr lang="en-CA" dirty="0" smtClean="0"/>
          </a:p>
          <a:p>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Challenges to the Will of the People... WE DON’T CARE...</a:t>
            </a:r>
            <a:endParaRPr lang="en-CA" dirty="0"/>
          </a:p>
        </p:txBody>
      </p:sp>
      <p:sp>
        <p:nvSpPr>
          <p:cNvPr id="3" name="Content Placeholder 2"/>
          <p:cNvSpPr>
            <a:spLocks noGrp="1"/>
          </p:cNvSpPr>
          <p:nvPr>
            <p:ph idx="1"/>
          </p:nvPr>
        </p:nvSpPr>
        <p:spPr/>
        <p:txBody>
          <a:bodyPr>
            <a:normAutofit/>
          </a:bodyPr>
          <a:lstStyle/>
          <a:p>
            <a:r>
              <a:rPr lang="en-CA" dirty="0" smtClean="0"/>
              <a:t>Often, citizens’ are not educated in the area of politics.</a:t>
            </a:r>
          </a:p>
          <a:p>
            <a:r>
              <a:rPr lang="en-CA" sz="2400" i="1" dirty="0" smtClean="0"/>
              <a:t>“Any democracy must pay explicit attention to the development of young peoples’ civic skills, habits and attitudes.  We human beings do not instinctively develop the skills necessary for democracy.  We are not automatically capable of working together with others on common problems.  We do not naturally understand alternative perspectives.  Unless we are taught to care about other people, we are unlikely to show concern from anyone beyond our immediate circle of family and friends. Citizens are made, not born...”   - </a:t>
            </a:r>
            <a:r>
              <a:rPr lang="en-CA" sz="2400" dirty="0" smtClean="0"/>
              <a:t>Peter Levine, October 14, 2005</a:t>
            </a:r>
          </a:p>
          <a:p>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Voter Turnout...</a:t>
            </a:r>
            <a:endParaRPr lang="en-CA" dirty="0"/>
          </a:p>
        </p:txBody>
      </p:sp>
      <p:sp>
        <p:nvSpPr>
          <p:cNvPr id="3" name="Content Placeholder 2"/>
          <p:cNvSpPr>
            <a:spLocks noGrp="1"/>
          </p:cNvSpPr>
          <p:nvPr>
            <p:ph idx="1"/>
          </p:nvPr>
        </p:nvSpPr>
        <p:spPr/>
        <p:txBody>
          <a:bodyPr/>
          <a:lstStyle/>
          <a:p>
            <a:r>
              <a:rPr lang="en-CA" dirty="0" smtClean="0"/>
              <a:t>Evidence suggests that people are failing to execute even the minimal expectation of democracy by not exercising their right to vote (indifference).  </a:t>
            </a:r>
            <a:endParaRPr lang="en-CA" dirty="0"/>
          </a:p>
        </p:txBody>
      </p:sp>
      <p:pic>
        <p:nvPicPr>
          <p:cNvPr id="49154" name="Picture 2" descr="http://www.gazette.uwo.ca/.%2F2006%2F11%2F23%2Fpics%2F08a.jpg"/>
          <p:cNvPicPr>
            <a:picLocks noChangeAspect="1" noChangeArrowheads="1"/>
          </p:cNvPicPr>
          <p:nvPr/>
        </p:nvPicPr>
        <p:blipFill>
          <a:blip r:embed="rId2" cstate="print"/>
          <a:srcRect/>
          <a:stretch>
            <a:fillRect/>
          </a:stretch>
        </p:blipFill>
        <p:spPr bwMode="auto">
          <a:xfrm>
            <a:off x="2071670" y="3143248"/>
            <a:ext cx="5429288" cy="32147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The ideal...</a:t>
            </a:r>
            <a:endParaRPr lang="en-CA" dirty="0"/>
          </a:p>
        </p:txBody>
      </p:sp>
      <p:sp>
        <p:nvSpPr>
          <p:cNvPr id="6" name="Content Placeholder 5"/>
          <p:cNvSpPr>
            <a:spLocks noGrp="1"/>
          </p:cNvSpPr>
          <p:nvPr>
            <p:ph idx="1"/>
          </p:nvPr>
        </p:nvSpPr>
        <p:spPr/>
        <p:txBody>
          <a:bodyPr>
            <a:normAutofit fontScale="92500"/>
          </a:bodyPr>
          <a:lstStyle/>
          <a:p>
            <a:r>
              <a:rPr lang="en-CA" sz="3600" dirty="0" smtClean="0"/>
              <a:t>Ideally, the governing system, its institutions, actions and legal structures, are designed with the </a:t>
            </a:r>
            <a:r>
              <a:rPr lang="en-CA" sz="3600" b="1" dirty="0" smtClean="0"/>
              <a:t>individual citizen’s participation</a:t>
            </a:r>
            <a:r>
              <a:rPr lang="en-CA" sz="3600" dirty="0" smtClean="0"/>
              <a:t> in mind.  </a:t>
            </a:r>
          </a:p>
          <a:p>
            <a:r>
              <a:rPr lang="en-CA" sz="3600" dirty="0" smtClean="0"/>
              <a:t>That is of course, the ideal, and the actual practice, even within democratic governments, often </a:t>
            </a:r>
            <a:r>
              <a:rPr lang="en-CA" sz="3600" b="1" dirty="0" smtClean="0"/>
              <a:t>falls far short </a:t>
            </a:r>
            <a:r>
              <a:rPr lang="en-CA" sz="3600" dirty="0" smtClean="0"/>
              <a:t>of this ideal.</a:t>
            </a:r>
          </a:p>
          <a:p>
            <a:endParaRPr lang="en-CA" dirty="0" smtClean="0"/>
          </a:p>
          <a:p>
            <a:endParaRPr lang="en-CA" dirty="0" smtClean="0"/>
          </a:p>
          <a:p>
            <a:endParaRPr lang="en-CA" dirty="0" smtClean="0"/>
          </a:p>
          <a:p>
            <a:endParaRPr lang="en-CA" dirty="0" smtClean="0"/>
          </a:p>
          <a:p>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Voter turnout...</a:t>
            </a:r>
            <a:endParaRPr lang="en-CA" dirty="0"/>
          </a:p>
        </p:txBody>
      </p:sp>
      <p:sp>
        <p:nvSpPr>
          <p:cNvPr id="3" name="Content Placeholder 2"/>
          <p:cNvSpPr>
            <a:spLocks noGrp="1"/>
          </p:cNvSpPr>
          <p:nvPr>
            <p:ph idx="1"/>
          </p:nvPr>
        </p:nvSpPr>
        <p:spPr/>
        <p:txBody>
          <a:bodyPr/>
          <a:lstStyle/>
          <a:p>
            <a:r>
              <a:rPr lang="en-CA" dirty="0" smtClean="0"/>
              <a:t>If power resides with the people, what do you do when the people choose not to exercise that power?</a:t>
            </a:r>
          </a:p>
          <a:p>
            <a:r>
              <a:rPr lang="en-CA" dirty="0" smtClean="0"/>
              <a:t>How does low voter turnout undermine or endanger a democratic process?</a:t>
            </a:r>
            <a:endParaRPr lang="en-CA" dirty="0"/>
          </a:p>
        </p:txBody>
      </p:sp>
      <p:pic>
        <p:nvPicPr>
          <p:cNvPr id="50178" name="Picture 2" descr="http://www.cartoonstock.com/newscartoons/cartoonists/twi/lowres/twin48l.jpg"/>
          <p:cNvPicPr>
            <a:picLocks noChangeAspect="1" noChangeArrowheads="1"/>
          </p:cNvPicPr>
          <p:nvPr/>
        </p:nvPicPr>
        <p:blipFill>
          <a:blip r:embed="rId2" cstate="print"/>
          <a:srcRect/>
          <a:stretch>
            <a:fillRect/>
          </a:stretch>
        </p:blipFill>
        <p:spPr bwMode="auto">
          <a:xfrm>
            <a:off x="3857620" y="3286124"/>
            <a:ext cx="3810000" cy="294322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Mandatory Voting???</a:t>
            </a:r>
            <a:endParaRPr lang="en-CA" dirty="0"/>
          </a:p>
        </p:txBody>
      </p:sp>
      <p:sp>
        <p:nvSpPr>
          <p:cNvPr id="3" name="Content Placeholder 2"/>
          <p:cNvSpPr>
            <a:spLocks noGrp="1"/>
          </p:cNvSpPr>
          <p:nvPr>
            <p:ph idx="1"/>
          </p:nvPr>
        </p:nvSpPr>
        <p:spPr/>
        <p:txBody>
          <a:bodyPr/>
          <a:lstStyle/>
          <a:p>
            <a:r>
              <a:rPr lang="en-CA" b="1" dirty="0" smtClean="0"/>
              <a:t>Should voting be compulsory in Canada?  </a:t>
            </a:r>
          </a:p>
          <a:p>
            <a:endParaRPr lang="en-CA" b="1" dirty="0" smtClean="0"/>
          </a:p>
          <a:p>
            <a:r>
              <a:rPr lang="en-CA" dirty="0" smtClean="0"/>
              <a:t>Read pages 348-349 in your textbook and complete the Questions for Reflection on page 349.</a:t>
            </a:r>
          </a:p>
          <a:p>
            <a:r>
              <a:rPr lang="en-CA" dirty="0" smtClean="0"/>
              <a:t>Discuss as a class your responses.  </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Elite Theories of Democracy</a:t>
            </a:r>
            <a:endParaRPr lang="en-CA" dirty="0"/>
          </a:p>
        </p:txBody>
      </p:sp>
      <p:sp>
        <p:nvSpPr>
          <p:cNvPr id="3" name="Content Placeholder 2"/>
          <p:cNvSpPr>
            <a:spLocks noGrp="1"/>
          </p:cNvSpPr>
          <p:nvPr>
            <p:ph idx="1"/>
          </p:nvPr>
        </p:nvSpPr>
        <p:spPr/>
        <p:txBody>
          <a:bodyPr>
            <a:normAutofit lnSpcReduction="10000"/>
          </a:bodyPr>
          <a:lstStyle/>
          <a:p>
            <a:r>
              <a:rPr lang="en-CA" dirty="0" smtClean="0"/>
              <a:t>Some people claim that the needs of a society are best served when one elite group of people, deemed to be better qualified than other citizens, is given the task of making decisions for all.  </a:t>
            </a:r>
          </a:p>
          <a:p>
            <a:r>
              <a:rPr lang="en-CA" dirty="0" smtClean="0"/>
              <a:t>Thomas Hobbes, argued because a single vote has little weight in a very large group of decision makers, individuals have little or no sense of responsibility for their decisions, and thus are less likely  to make rational well informed decisions.</a:t>
            </a:r>
          </a:p>
          <a:p>
            <a:r>
              <a:rPr lang="en-CA" dirty="0" smtClean="0"/>
              <a:t>This obviously poses a dilemma (elite group vs. Educating citizens – neglect other societal duties?)</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"Never doubt that a small group of thoughtful citizens can change the world. Indeed, it is the only thing that ever has."  Margaret Mead</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Lobbying by Interest Groups...</a:t>
            </a:r>
            <a:endParaRPr lang="en-CA" dirty="0"/>
          </a:p>
        </p:txBody>
      </p:sp>
      <p:sp>
        <p:nvSpPr>
          <p:cNvPr id="3" name="Content Placeholder 2"/>
          <p:cNvSpPr>
            <a:spLocks noGrp="1"/>
          </p:cNvSpPr>
          <p:nvPr>
            <p:ph idx="1"/>
          </p:nvPr>
        </p:nvSpPr>
        <p:spPr/>
        <p:txBody>
          <a:bodyPr/>
          <a:lstStyle/>
          <a:p>
            <a:r>
              <a:rPr lang="en-CA" dirty="0" smtClean="0"/>
              <a:t>Is an attempt to influence the direction of governmental policy by groups that represent a particular interest or perspective.  </a:t>
            </a:r>
          </a:p>
          <a:p>
            <a:r>
              <a:rPr lang="en-CA" dirty="0" smtClean="0"/>
              <a:t>Spend time and raise money to influence public policy.</a:t>
            </a:r>
          </a:p>
          <a:p>
            <a:r>
              <a:rPr lang="en-CA" dirty="0" smtClean="0"/>
              <a:t>Can the will of the people be</a:t>
            </a:r>
          </a:p>
          <a:p>
            <a:pPr>
              <a:buNone/>
            </a:pPr>
            <a:r>
              <a:rPr lang="en-CA" dirty="0" smtClean="0"/>
              <a:t> overridden by the will of a </a:t>
            </a:r>
          </a:p>
          <a:p>
            <a:pPr>
              <a:buNone/>
            </a:pPr>
            <a:r>
              <a:rPr lang="en-CA" dirty="0" smtClean="0"/>
              <a:t>group of well-organized,</a:t>
            </a:r>
          </a:p>
          <a:p>
            <a:pPr>
              <a:buNone/>
            </a:pPr>
            <a:r>
              <a:rPr lang="en-CA" dirty="0" smtClean="0"/>
              <a:t> vocal and influential people?</a:t>
            </a:r>
            <a:endParaRPr lang="en-CA" dirty="0"/>
          </a:p>
        </p:txBody>
      </p:sp>
      <p:pic>
        <p:nvPicPr>
          <p:cNvPr id="54276" name="Picture 4" descr="http://www.u.arizona.edu/~elfauset/images/AI.gif"/>
          <p:cNvPicPr>
            <a:picLocks noChangeAspect="1" noChangeArrowheads="1"/>
          </p:cNvPicPr>
          <p:nvPr/>
        </p:nvPicPr>
        <p:blipFill>
          <a:blip r:embed="rId2" cstate="print"/>
          <a:srcRect/>
          <a:stretch>
            <a:fillRect/>
          </a:stretch>
        </p:blipFill>
        <p:spPr bwMode="auto">
          <a:xfrm>
            <a:off x="5214942" y="3891093"/>
            <a:ext cx="2079608" cy="2966907"/>
          </a:xfrm>
          <a:prstGeom prst="rect">
            <a:avLst/>
          </a:prstGeom>
          <a:noFill/>
        </p:spPr>
      </p:pic>
      <p:pic>
        <p:nvPicPr>
          <p:cNvPr id="54278" name="Picture 6" descr="http://www.energy-daily.com/images/greenpeace-logo-bg.jpg"/>
          <p:cNvPicPr>
            <a:picLocks noChangeAspect="1" noChangeArrowheads="1"/>
          </p:cNvPicPr>
          <p:nvPr/>
        </p:nvPicPr>
        <p:blipFill>
          <a:blip r:embed="rId3" cstate="print"/>
          <a:srcRect/>
          <a:stretch>
            <a:fillRect/>
          </a:stretch>
        </p:blipFill>
        <p:spPr bwMode="auto">
          <a:xfrm>
            <a:off x="6786578" y="3929066"/>
            <a:ext cx="1905000" cy="1524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Ethics and the Common Good</a:t>
            </a:r>
            <a:endParaRPr lang="en-CA" dirty="0"/>
          </a:p>
        </p:txBody>
      </p:sp>
      <p:sp>
        <p:nvSpPr>
          <p:cNvPr id="3" name="Content Placeholder 2"/>
          <p:cNvSpPr>
            <a:spLocks noGrp="1"/>
          </p:cNvSpPr>
          <p:nvPr>
            <p:ph idx="1"/>
          </p:nvPr>
        </p:nvSpPr>
        <p:spPr/>
        <p:txBody>
          <a:bodyPr>
            <a:normAutofit/>
          </a:bodyPr>
          <a:lstStyle/>
          <a:p>
            <a:r>
              <a:rPr lang="en-CA" dirty="0" smtClean="0"/>
              <a:t>Does the will of the</a:t>
            </a:r>
          </a:p>
          <a:p>
            <a:pPr>
              <a:buNone/>
            </a:pPr>
            <a:r>
              <a:rPr lang="en-CA" dirty="0" smtClean="0"/>
              <a:t>people necessarily indicate</a:t>
            </a:r>
          </a:p>
          <a:p>
            <a:pPr>
              <a:buNone/>
            </a:pPr>
            <a:r>
              <a:rPr lang="en-CA" dirty="0" smtClean="0"/>
              <a:t>the right course of action?</a:t>
            </a:r>
          </a:p>
          <a:p>
            <a:r>
              <a:rPr lang="en-CA" b="1" dirty="0" smtClean="0"/>
              <a:t>Tyranny of the Majority –  </a:t>
            </a:r>
          </a:p>
          <a:p>
            <a:pPr>
              <a:buNone/>
            </a:pPr>
            <a:r>
              <a:rPr lang="en-CA" dirty="0" smtClean="0"/>
              <a:t>   (John Stuart Mill) used this </a:t>
            </a:r>
          </a:p>
          <a:p>
            <a:pPr>
              <a:buNone/>
            </a:pPr>
            <a:r>
              <a:rPr lang="en-CA" dirty="0" smtClean="0"/>
              <a:t>    term to describe  one of the potential problems in a democracy. The will of the majority may be imposed on minorities to the detriment of other liberal principles.</a:t>
            </a:r>
            <a:endParaRPr lang="en-CA" dirty="0"/>
          </a:p>
        </p:txBody>
      </p:sp>
      <p:pic>
        <p:nvPicPr>
          <p:cNvPr id="53250" name="Picture 2" descr="http://www.cartoonstock.com/lowres/hsc1580l.jpg"/>
          <p:cNvPicPr>
            <a:picLocks noChangeAspect="1" noChangeArrowheads="1"/>
          </p:cNvPicPr>
          <p:nvPr/>
        </p:nvPicPr>
        <p:blipFill>
          <a:blip r:embed="rId2" cstate="print"/>
          <a:srcRect/>
          <a:stretch>
            <a:fillRect/>
          </a:stretch>
        </p:blipFill>
        <p:spPr bwMode="auto">
          <a:xfrm>
            <a:off x="5286379" y="1785926"/>
            <a:ext cx="3186581" cy="264320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Same Sex Marriage</a:t>
            </a:r>
            <a:endParaRPr lang="en-CA" dirty="0"/>
          </a:p>
        </p:txBody>
      </p:sp>
      <p:sp>
        <p:nvSpPr>
          <p:cNvPr id="3" name="Content Placeholder 2"/>
          <p:cNvSpPr>
            <a:spLocks noGrp="1"/>
          </p:cNvSpPr>
          <p:nvPr>
            <p:ph idx="1"/>
          </p:nvPr>
        </p:nvSpPr>
        <p:spPr/>
        <p:txBody>
          <a:bodyPr>
            <a:normAutofit lnSpcReduction="10000"/>
          </a:bodyPr>
          <a:lstStyle/>
          <a:p>
            <a:r>
              <a:rPr lang="en-CA" dirty="0" smtClean="0"/>
              <a:t>In 2005, for example, when the government of Canada introduced legislation into Parliament to recognize same-sex marriages, some Canadians wanted a referendum to be held on the issue so they could express their opinions.  </a:t>
            </a:r>
          </a:p>
          <a:p>
            <a:r>
              <a:rPr lang="en-CA" dirty="0" smtClean="0"/>
              <a:t>Didn’t happen...Justice Minister Irvin </a:t>
            </a:r>
            <a:r>
              <a:rPr lang="en-CA" dirty="0" err="1" smtClean="0"/>
              <a:t>Cotler</a:t>
            </a:r>
            <a:r>
              <a:rPr lang="en-CA" dirty="0" smtClean="0"/>
              <a:t> stated that if a referendum had been held to decide whether women were entitled to vote in the early 20</a:t>
            </a:r>
            <a:r>
              <a:rPr lang="en-CA" baseline="30000" dirty="0" smtClean="0"/>
              <a:t>th</a:t>
            </a:r>
            <a:r>
              <a:rPr lang="en-CA" dirty="0" smtClean="0"/>
              <a:t> century, women would likely never have been enfranchised.  </a:t>
            </a:r>
          </a:p>
          <a:p>
            <a:r>
              <a:rPr lang="en-CA" dirty="0" err="1" smtClean="0"/>
              <a:t>Favoring</a:t>
            </a:r>
            <a:r>
              <a:rPr lang="en-CA" dirty="0" smtClean="0"/>
              <a:t> the extension of rights over the will of the people?  Was this right???</a:t>
            </a:r>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CA" sz="4000" dirty="0" smtClean="0"/>
              <a:t>Other Canadian Examples...</a:t>
            </a:r>
            <a:endParaRPr lang="en-CA" sz="4000" dirty="0"/>
          </a:p>
        </p:txBody>
      </p:sp>
      <p:sp>
        <p:nvSpPr>
          <p:cNvPr id="3" name="Content Placeholder 2"/>
          <p:cNvSpPr>
            <a:spLocks noGrp="1"/>
          </p:cNvSpPr>
          <p:nvPr>
            <p:ph idx="1"/>
          </p:nvPr>
        </p:nvSpPr>
        <p:spPr>
          <a:xfrm>
            <a:off x="457200" y="1643050"/>
            <a:ext cx="8229600" cy="4681550"/>
          </a:xfrm>
        </p:spPr>
        <p:txBody>
          <a:bodyPr/>
          <a:lstStyle/>
          <a:p>
            <a:r>
              <a:rPr lang="en-CA" dirty="0" smtClean="0"/>
              <a:t>Abolition of </a:t>
            </a:r>
            <a:r>
              <a:rPr lang="en-CA" b="1" dirty="0" smtClean="0"/>
              <a:t>capital punishment </a:t>
            </a:r>
            <a:r>
              <a:rPr lang="en-CA" dirty="0" smtClean="0"/>
              <a:t>in Canada (1976) after 109 years and 710 executions.  60% of Canadians favoured keeping it, while Parliament holding a vote, voted to abolish it.   (131 – 124  MPs in favour of abolishing).</a:t>
            </a:r>
          </a:p>
          <a:p>
            <a:r>
              <a:rPr lang="en-CA" dirty="0" smtClean="0"/>
              <a:t>Currently in Canada, juvenile offenders are being tried as minors in the criminal justice system. (heinous crimes)</a:t>
            </a:r>
          </a:p>
          <a:p>
            <a:r>
              <a:rPr lang="en-CA" dirty="0" smtClean="0"/>
              <a:t>Quebec expressing concern over accommodating other cultural practices within Quebec.</a:t>
            </a:r>
          </a:p>
          <a:p>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Practicality versus Popular Opinion</a:t>
            </a:r>
            <a:endParaRPr lang="en-CA" dirty="0"/>
          </a:p>
        </p:txBody>
      </p:sp>
      <p:sp>
        <p:nvSpPr>
          <p:cNvPr id="3" name="Content Placeholder 2"/>
          <p:cNvSpPr>
            <a:spLocks noGrp="1"/>
          </p:cNvSpPr>
          <p:nvPr>
            <p:ph idx="1"/>
          </p:nvPr>
        </p:nvSpPr>
        <p:spPr/>
        <p:txBody>
          <a:bodyPr/>
          <a:lstStyle/>
          <a:p>
            <a:r>
              <a:rPr lang="en-CA" dirty="0" smtClean="0"/>
              <a:t>Sometimes governments make unpopular decisions because they believe they are necessary for the common good.  E.g. Replacing the one dollar bill with a coin (saving of $250 million in the next 20 years)</a:t>
            </a:r>
            <a:endParaRPr lang="en-CA" dirty="0"/>
          </a:p>
        </p:txBody>
      </p:sp>
      <p:pic>
        <p:nvPicPr>
          <p:cNvPr id="57346" name="Picture 2" descr="http://www.littletechshoppe.com/ns1625/one_dollar_bill.gif"/>
          <p:cNvPicPr>
            <a:picLocks noChangeAspect="1" noChangeArrowheads="1"/>
          </p:cNvPicPr>
          <p:nvPr/>
        </p:nvPicPr>
        <p:blipFill>
          <a:blip r:embed="rId2" cstate="print"/>
          <a:srcRect/>
          <a:stretch>
            <a:fillRect/>
          </a:stretch>
        </p:blipFill>
        <p:spPr bwMode="auto">
          <a:xfrm>
            <a:off x="1428728" y="4000504"/>
            <a:ext cx="3095625" cy="1390650"/>
          </a:xfrm>
          <a:prstGeom prst="rect">
            <a:avLst/>
          </a:prstGeom>
          <a:noFill/>
        </p:spPr>
      </p:pic>
      <p:pic>
        <p:nvPicPr>
          <p:cNvPr id="57348" name="Picture 4" descr="http://accurateshooter.net/Blog/candollarx150.jpg"/>
          <p:cNvPicPr>
            <a:picLocks noChangeAspect="1" noChangeArrowheads="1"/>
          </p:cNvPicPr>
          <p:nvPr/>
        </p:nvPicPr>
        <p:blipFill>
          <a:blip r:embed="rId3" cstate="print"/>
          <a:srcRect/>
          <a:stretch>
            <a:fillRect/>
          </a:stretch>
        </p:blipFill>
        <p:spPr bwMode="auto">
          <a:xfrm>
            <a:off x="5072056" y="3929066"/>
            <a:ext cx="1643074" cy="164307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Consensus Decision Making</a:t>
            </a:r>
            <a:endParaRPr lang="en-CA" dirty="0"/>
          </a:p>
        </p:txBody>
      </p:sp>
      <p:sp>
        <p:nvSpPr>
          <p:cNvPr id="3" name="Content Placeholder 2"/>
          <p:cNvSpPr>
            <a:spLocks noGrp="1"/>
          </p:cNvSpPr>
          <p:nvPr>
            <p:ph idx="1"/>
          </p:nvPr>
        </p:nvSpPr>
        <p:spPr/>
        <p:txBody>
          <a:bodyPr/>
          <a:lstStyle/>
          <a:p>
            <a:r>
              <a:rPr lang="en-CA" dirty="0" smtClean="0"/>
              <a:t>A group of individuals share ideas, solutions, and concerns to find a resolution to a problem that all members of the group can accept.</a:t>
            </a:r>
          </a:p>
          <a:p>
            <a:r>
              <a:rPr lang="en-CA" dirty="0" err="1" smtClean="0"/>
              <a:t>Gov’t</a:t>
            </a:r>
            <a:r>
              <a:rPr lang="en-CA" dirty="0" smtClean="0"/>
              <a:t> of Nunavut and the Northwest Territories are consensus governments.   In Nunavut,</a:t>
            </a:r>
          </a:p>
          <a:p>
            <a:pPr>
              <a:buNone/>
            </a:pPr>
            <a:r>
              <a:rPr lang="en-CA" dirty="0" smtClean="0"/>
              <a:t>    there are no political parties, which</a:t>
            </a:r>
          </a:p>
          <a:p>
            <a:pPr>
              <a:buNone/>
            </a:pPr>
            <a:r>
              <a:rPr lang="en-CA" dirty="0" smtClean="0"/>
              <a:t>    allows MP’s to vote on how they think</a:t>
            </a:r>
          </a:p>
          <a:p>
            <a:pPr>
              <a:buNone/>
            </a:pPr>
            <a:r>
              <a:rPr lang="en-CA" dirty="0" smtClean="0"/>
              <a:t>    is best.  </a:t>
            </a:r>
            <a:endParaRPr lang="en-CA" dirty="0"/>
          </a:p>
        </p:txBody>
      </p:sp>
      <p:pic>
        <p:nvPicPr>
          <p:cNvPr id="58370" name="Picture 2" descr="http://www.wsd1.org/SargentPark/webquests2003/Matt2/nunavut/nun_flag.gif"/>
          <p:cNvPicPr>
            <a:picLocks noChangeAspect="1" noChangeArrowheads="1"/>
          </p:cNvPicPr>
          <p:nvPr/>
        </p:nvPicPr>
        <p:blipFill>
          <a:blip r:embed="rId2" cstate="print"/>
          <a:srcRect/>
          <a:stretch>
            <a:fillRect/>
          </a:stretch>
        </p:blipFill>
        <p:spPr bwMode="auto">
          <a:xfrm>
            <a:off x="5286380" y="5000636"/>
            <a:ext cx="2857500" cy="16287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David </a:t>
            </a:r>
            <a:r>
              <a:rPr lang="en-CA" dirty="0" err="1" smtClean="0"/>
              <a:t>Kilgour</a:t>
            </a:r>
            <a:endParaRPr lang="en-CA" dirty="0"/>
          </a:p>
        </p:txBody>
      </p:sp>
      <p:sp>
        <p:nvSpPr>
          <p:cNvPr id="3" name="Content Placeholder 2"/>
          <p:cNvSpPr>
            <a:spLocks noGrp="1"/>
          </p:cNvSpPr>
          <p:nvPr>
            <p:ph idx="1"/>
          </p:nvPr>
        </p:nvSpPr>
        <p:spPr/>
        <p:txBody>
          <a:bodyPr/>
          <a:lstStyle/>
          <a:p>
            <a:pPr>
              <a:buNone/>
            </a:pPr>
            <a:endParaRPr lang="en-CA" dirty="0" smtClean="0"/>
          </a:p>
          <a:p>
            <a:pPr>
              <a:buNone/>
            </a:pPr>
            <a:r>
              <a:rPr lang="en-CA" dirty="0" smtClean="0"/>
              <a:t>						</a:t>
            </a:r>
            <a:endParaRPr lang="en-CA" dirty="0"/>
          </a:p>
        </p:txBody>
      </p:sp>
      <p:pic>
        <p:nvPicPr>
          <p:cNvPr id="1026" name="Picture 2" descr="http://t0.gstatic.com/images?q=tbn:ljbgLN3vTvDkBM:http://www.equalparenting-bc.ca/issues/images/headst_kilgour_david_050413.jpg">
            <a:hlinkClick r:id="rId2"/>
          </p:cNvPr>
          <p:cNvPicPr>
            <a:picLocks noChangeAspect="1" noChangeArrowheads="1"/>
          </p:cNvPicPr>
          <p:nvPr/>
        </p:nvPicPr>
        <p:blipFill>
          <a:blip r:embed="rId3" cstate="print"/>
          <a:srcRect/>
          <a:stretch>
            <a:fillRect/>
          </a:stretch>
        </p:blipFill>
        <p:spPr bwMode="auto">
          <a:xfrm>
            <a:off x="4572000" y="1357298"/>
            <a:ext cx="3023528" cy="3143272"/>
          </a:xfrm>
          <a:prstGeom prst="rect">
            <a:avLst/>
          </a:prstGeom>
          <a:noFill/>
        </p:spPr>
      </p:pic>
      <p:sp>
        <p:nvSpPr>
          <p:cNvPr id="6" name="TextBox 5"/>
          <p:cNvSpPr txBox="1"/>
          <p:nvPr/>
        </p:nvSpPr>
        <p:spPr>
          <a:xfrm>
            <a:off x="857224" y="2500306"/>
            <a:ext cx="3571900" cy="3416320"/>
          </a:xfrm>
          <a:prstGeom prst="rect">
            <a:avLst/>
          </a:prstGeom>
          <a:noFill/>
        </p:spPr>
        <p:txBody>
          <a:bodyPr wrap="square" rtlCol="0">
            <a:spAutoFit/>
          </a:bodyPr>
          <a:lstStyle/>
          <a:p>
            <a:pPr>
              <a:buFont typeface="Arial" pitchFamily="34" charset="0"/>
              <a:buChar char="•"/>
            </a:pPr>
            <a:r>
              <a:rPr lang="en-CA" dirty="0" smtClean="0"/>
              <a:t>First elected to the House of Commons in 1979 as a PC in an Edmonton riding.</a:t>
            </a:r>
          </a:p>
          <a:p>
            <a:pPr>
              <a:buFont typeface="Arial" pitchFamily="34" charset="0"/>
              <a:buChar char="•"/>
            </a:pPr>
            <a:r>
              <a:rPr lang="en-CA" dirty="0" smtClean="0"/>
              <a:t>Refused to support the introduction of the GST in 1990, he was expelled from the PC party.</a:t>
            </a:r>
          </a:p>
          <a:p>
            <a:pPr>
              <a:buFont typeface="Arial" pitchFamily="34" charset="0"/>
              <a:buChar char="•"/>
            </a:pPr>
            <a:r>
              <a:rPr lang="en-CA" dirty="0" smtClean="0"/>
              <a:t>Became a Liberal.</a:t>
            </a:r>
          </a:p>
          <a:p>
            <a:pPr>
              <a:buFont typeface="Arial" pitchFamily="34" charset="0"/>
              <a:buChar char="•"/>
            </a:pPr>
            <a:r>
              <a:rPr lang="en-CA" dirty="0" smtClean="0"/>
              <a:t>2005, he crossed the floor (resigned from the Liberal Party) because he opposed several Liberal policies.</a:t>
            </a:r>
          </a:p>
          <a:p>
            <a:pPr>
              <a:buFont typeface="Arial" pitchFamily="34" charset="0"/>
              <a:buChar char="•"/>
            </a:pPr>
            <a:r>
              <a:rPr lang="en-CA" dirty="0" smtClean="0"/>
              <a:t>Became an independent.</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928670"/>
            <a:ext cx="7772400" cy="1357322"/>
          </a:xfrm>
        </p:spPr>
        <p:txBody>
          <a:bodyPr/>
          <a:lstStyle/>
          <a:p>
            <a:pPr algn="ctr"/>
            <a:r>
              <a:rPr lang="en-CA" dirty="0" smtClean="0"/>
              <a:t>Authoritarianism</a:t>
            </a:r>
            <a:endParaRPr lang="en-CA" dirty="0"/>
          </a:p>
        </p:txBody>
      </p:sp>
      <p:sp>
        <p:nvSpPr>
          <p:cNvPr id="5" name="Text Placeholder 4"/>
          <p:cNvSpPr>
            <a:spLocks noGrp="1"/>
          </p:cNvSpPr>
          <p:nvPr>
            <p:ph type="body" idx="1"/>
          </p:nvPr>
        </p:nvSpPr>
        <p:spPr>
          <a:xfrm>
            <a:off x="530352" y="2704664"/>
            <a:ext cx="7772400" cy="3224666"/>
          </a:xfrm>
        </p:spPr>
        <p:txBody>
          <a:bodyPr>
            <a:noAutofit/>
          </a:bodyPr>
          <a:lstStyle/>
          <a:p>
            <a:pPr algn="ctr"/>
            <a:r>
              <a:rPr lang="en-CA" sz="3200" dirty="0" smtClean="0"/>
              <a:t>How, and to what extent, are government actions that ignore the will of the people justified?</a:t>
            </a:r>
          </a:p>
          <a:p>
            <a:pPr algn="ctr"/>
            <a:endParaRPr lang="en-CA" sz="3200" dirty="0" smtClean="0"/>
          </a:p>
          <a:p>
            <a:pPr algn="ctr"/>
            <a:r>
              <a:rPr lang="en-CA" sz="3200" dirty="0" smtClean="0"/>
              <a:t>“</a:t>
            </a:r>
            <a:r>
              <a:rPr lang="en-CA" sz="3200" i="1" dirty="0" smtClean="0"/>
              <a:t>We embody the will of the people because we have the best interests of the people at heart”</a:t>
            </a:r>
            <a:endParaRPr lang="en-CA" sz="3200"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14356"/>
            <a:ext cx="8229600" cy="5610244"/>
          </a:xfrm>
        </p:spPr>
        <p:txBody>
          <a:bodyPr>
            <a:normAutofit lnSpcReduction="10000"/>
          </a:bodyPr>
          <a:lstStyle/>
          <a:p>
            <a:r>
              <a:rPr lang="en-CA" dirty="0" smtClean="0"/>
              <a:t>     “Power is not a means, it is an end. One does not establish a dictatorship in order to safeguard a revolution; one makes the revolution in order to establish the dictatorship.”  - George Orwell</a:t>
            </a:r>
          </a:p>
          <a:p>
            <a:r>
              <a:rPr lang="en-CA" dirty="0" smtClean="0"/>
              <a:t>     “A dictatorship would be a heck of a lot easier, there's no question about it.”  - George W. Bush</a:t>
            </a:r>
          </a:p>
          <a:p>
            <a:r>
              <a:rPr lang="en-CA" dirty="0" smtClean="0"/>
              <a:t>“I believe in benevolent dictatorship provided I am the dictator”  - Richard Branson </a:t>
            </a:r>
          </a:p>
          <a:p>
            <a:r>
              <a:rPr lang="en-CA" dirty="0" smtClean="0"/>
              <a:t>     “Whenever you have efficient government, you have a dictatorship”  - Harry S Truman </a:t>
            </a:r>
          </a:p>
          <a:p>
            <a:r>
              <a:rPr lang="en-CA" dirty="0" smtClean="0"/>
              <a:t>“It is a paradox that every dictator has climbed to power on the ladder of free speech. Immediately on attaining power each dictator has suppressed all free speech except his own.”  - Herbert Hoover </a:t>
            </a:r>
          </a:p>
          <a:p>
            <a:endParaRPr lang="en-CA" dirty="0" smtClean="0"/>
          </a:p>
          <a:p>
            <a:endParaRPr lang="en-CA" dirty="0" smtClean="0"/>
          </a:p>
          <a:p>
            <a:endParaRPr lang="en-C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normAutofit fontScale="92500" lnSpcReduction="10000"/>
          </a:bodyPr>
          <a:lstStyle/>
          <a:p>
            <a:r>
              <a:rPr lang="en-CA" dirty="0" smtClean="0"/>
              <a:t>“Dictatorship is a constant lecture instructing you that your feelings, your thoughts and desires are of no account, that you are a nobody and must live as you are told by other people who desire and think for you”  - Stephen </a:t>
            </a:r>
            <a:r>
              <a:rPr lang="en-CA" dirty="0" err="1" smtClean="0"/>
              <a:t>Vizinczey</a:t>
            </a:r>
            <a:r>
              <a:rPr lang="en-CA" dirty="0" smtClean="0"/>
              <a:t> </a:t>
            </a:r>
          </a:p>
          <a:p>
            <a:r>
              <a:rPr lang="en-CA" dirty="0" smtClean="0"/>
              <a:t>It has been claimed at times that our modern age of technology facilitates dictatorship. - Henry A. Wallace </a:t>
            </a:r>
          </a:p>
          <a:p>
            <a:r>
              <a:rPr lang="en-CA" dirty="0" smtClean="0"/>
              <a:t>Propaganda is to a democracy what violence is to a dictatorship. - William Blum </a:t>
            </a:r>
          </a:p>
          <a:p>
            <a:r>
              <a:rPr lang="en-CA" dirty="0" smtClean="0"/>
              <a:t>Television has made dictatorship impossible but democracy unbearable. - Shimon Peres </a:t>
            </a:r>
          </a:p>
          <a:p>
            <a:r>
              <a:rPr lang="en-CA" dirty="0" smtClean="0"/>
              <a:t>We are moving toward a dictatorship of relativism which does not recognize anything as for certain and which has as its highest goal one's own ego and one's own desires. - Joseph </a:t>
            </a:r>
            <a:r>
              <a:rPr lang="en-CA" dirty="0" err="1" smtClean="0"/>
              <a:t>Ratzinger</a:t>
            </a:r>
            <a:r>
              <a:rPr lang="en-CA" dirty="0" smtClean="0"/>
              <a:t> </a:t>
            </a:r>
            <a:br>
              <a:rPr lang="en-CA" dirty="0" smtClean="0"/>
            </a:br>
            <a:r>
              <a:rPr lang="en-CA" dirty="0" smtClean="0"/>
              <a:t> </a:t>
            </a:r>
            <a:br>
              <a:rPr lang="en-CA" dirty="0" smtClean="0"/>
            </a:br>
            <a:endParaRPr lang="en-C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Authoritarianism...</a:t>
            </a:r>
            <a:endParaRPr lang="en-CA" dirty="0"/>
          </a:p>
        </p:txBody>
      </p:sp>
      <p:sp>
        <p:nvSpPr>
          <p:cNvPr id="5" name="Content Placeholder 4"/>
          <p:cNvSpPr>
            <a:spLocks noGrp="1"/>
          </p:cNvSpPr>
          <p:nvPr>
            <p:ph idx="1"/>
          </p:nvPr>
        </p:nvSpPr>
        <p:spPr/>
        <p:txBody>
          <a:bodyPr/>
          <a:lstStyle/>
          <a:p>
            <a:r>
              <a:rPr lang="en-CA" dirty="0" smtClean="0"/>
              <a:t>Describes a form of government that vests authority in an elite group that may or may not rule in the interest of the people.</a:t>
            </a:r>
          </a:p>
          <a:p>
            <a:r>
              <a:rPr lang="en-CA" dirty="0" smtClean="0"/>
              <a:t>Authoritarian political systems take many forms, including </a:t>
            </a:r>
            <a:r>
              <a:rPr lang="en-CA" b="1" dirty="0" smtClean="0"/>
              <a:t>oligarchies</a:t>
            </a:r>
            <a:r>
              <a:rPr lang="en-CA" dirty="0" smtClean="0"/>
              <a:t> (Putin’s Russian Federation), </a:t>
            </a:r>
            <a:r>
              <a:rPr lang="en-CA" b="1" dirty="0" smtClean="0"/>
              <a:t>Military dictatorships </a:t>
            </a:r>
            <a:r>
              <a:rPr lang="en-CA" dirty="0" smtClean="0"/>
              <a:t>(Myanmar, formerly Burma) and </a:t>
            </a:r>
            <a:r>
              <a:rPr lang="en-CA" b="1" dirty="0" smtClean="0"/>
              <a:t>one-party states </a:t>
            </a:r>
            <a:r>
              <a:rPr lang="en-CA" dirty="0" smtClean="0"/>
              <a:t>(Cuba) and </a:t>
            </a:r>
            <a:r>
              <a:rPr lang="en-CA" b="1" dirty="0" smtClean="0"/>
              <a:t>Monarchies</a:t>
            </a:r>
            <a:r>
              <a:rPr lang="en-CA" dirty="0" smtClean="0"/>
              <a:t> (Saudi Arabia).</a:t>
            </a:r>
            <a:endParaRPr lang="en-C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Oligarchies...</a:t>
            </a:r>
            <a:endParaRPr lang="en-CA" dirty="0"/>
          </a:p>
        </p:txBody>
      </p:sp>
      <p:sp>
        <p:nvSpPr>
          <p:cNvPr id="5" name="Content Placeholder 4"/>
          <p:cNvSpPr>
            <a:spLocks noGrp="1"/>
          </p:cNvSpPr>
          <p:nvPr>
            <p:ph sz="half" idx="1"/>
          </p:nvPr>
        </p:nvSpPr>
        <p:spPr/>
        <p:txBody>
          <a:bodyPr/>
          <a:lstStyle/>
          <a:p>
            <a:r>
              <a:rPr lang="en-CA" dirty="0" smtClean="0"/>
              <a:t>A form of government in which political power rests with a small elite segment of society.</a:t>
            </a:r>
          </a:p>
          <a:p>
            <a:r>
              <a:rPr lang="en-CA" dirty="0" smtClean="0"/>
              <a:t>Often controlled by politically powerful families who pass on their influence to their children.  (Russia)</a:t>
            </a:r>
            <a:endParaRPr lang="en-CA" dirty="0"/>
          </a:p>
        </p:txBody>
      </p:sp>
      <p:sp>
        <p:nvSpPr>
          <p:cNvPr id="6" name="Content Placeholder 5"/>
          <p:cNvSpPr>
            <a:spLocks noGrp="1"/>
          </p:cNvSpPr>
          <p:nvPr>
            <p:ph sz="half" idx="2"/>
          </p:nvPr>
        </p:nvSpPr>
        <p:spPr/>
        <p:txBody>
          <a:bodyPr/>
          <a:lstStyle/>
          <a:p>
            <a:endParaRPr lang="en-CA" dirty="0"/>
          </a:p>
        </p:txBody>
      </p:sp>
      <p:pic>
        <p:nvPicPr>
          <p:cNvPr id="61442" name="Picture 2" descr="http://www.topnews.in/files/putin_0.jpg"/>
          <p:cNvPicPr>
            <a:picLocks noChangeAspect="1" noChangeArrowheads="1"/>
          </p:cNvPicPr>
          <p:nvPr/>
        </p:nvPicPr>
        <p:blipFill>
          <a:blip r:embed="rId2" cstate="print"/>
          <a:srcRect/>
          <a:stretch>
            <a:fillRect/>
          </a:stretch>
        </p:blipFill>
        <p:spPr bwMode="auto">
          <a:xfrm>
            <a:off x="4429125" y="928670"/>
            <a:ext cx="4286280" cy="5715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‘Iron Law of Oligarchy’</a:t>
            </a:r>
            <a:endParaRPr lang="en-CA" dirty="0"/>
          </a:p>
        </p:txBody>
      </p:sp>
      <p:sp>
        <p:nvSpPr>
          <p:cNvPr id="3" name="Content Placeholder 2"/>
          <p:cNvSpPr>
            <a:spLocks noGrp="1"/>
          </p:cNvSpPr>
          <p:nvPr>
            <p:ph idx="1"/>
          </p:nvPr>
        </p:nvSpPr>
        <p:spPr/>
        <p:txBody>
          <a:bodyPr>
            <a:normAutofit lnSpcReduction="10000"/>
          </a:bodyPr>
          <a:lstStyle/>
          <a:p>
            <a:r>
              <a:rPr lang="en-CA" b="1" dirty="0" smtClean="0"/>
              <a:t>Some scholars believe that any political system eventually becomes an oligarchy.  </a:t>
            </a:r>
          </a:p>
          <a:p>
            <a:pPr>
              <a:buNone/>
            </a:pPr>
            <a:r>
              <a:rPr lang="en-CA" sz="2400" i="1" dirty="0" smtClean="0"/>
              <a:t>     “came to the conclusion that the formal organization of bureaucracies inevitably leads to oligarchy...under which organizations originally idealistic and democratic eventually come to be dominated by a small, self-serving group of people who achieved positions of power and responsibility.  This can occur in large organizations because it becomes physically impossible for everyone to get together every time a decision has to be made. Consequently, a small group is given the responsibility of  making decisions.”    </a:t>
            </a:r>
            <a:r>
              <a:rPr lang="en-CA" sz="1800" i="1" dirty="0" smtClean="0"/>
              <a:t>-Robert Michaels, from The Iron Law of Oligarchy</a:t>
            </a:r>
            <a:endParaRPr lang="en-CA" sz="1800"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Are some Modern Democracies Oligarchic?</a:t>
            </a:r>
            <a:endParaRPr lang="en-CA" dirty="0"/>
          </a:p>
        </p:txBody>
      </p:sp>
      <p:sp>
        <p:nvSpPr>
          <p:cNvPr id="3" name="Content Placeholder 2"/>
          <p:cNvSpPr>
            <a:spLocks noGrp="1"/>
          </p:cNvSpPr>
          <p:nvPr>
            <p:ph idx="1"/>
          </p:nvPr>
        </p:nvSpPr>
        <p:spPr/>
        <p:txBody>
          <a:bodyPr/>
          <a:lstStyle/>
          <a:p>
            <a:r>
              <a:rPr lang="en-CA" dirty="0" err="1" smtClean="0"/>
              <a:t>Eg</a:t>
            </a:r>
            <a:r>
              <a:rPr lang="en-CA" dirty="0" smtClean="0"/>
              <a:t> – USA.  Actual differences between rivals is small. The oligarchic elite impose strict limits on what constitutes an acceptable and respectable political position.  </a:t>
            </a:r>
          </a:p>
          <a:p>
            <a:r>
              <a:rPr lang="en-CA" dirty="0" smtClean="0"/>
              <a:t>Is it any coincidence that the names Clinton and Bush have prevailed in four recent US election campaigns?</a:t>
            </a:r>
          </a:p>
          <a:p>
            <a:endParaRPr lang="en-CA"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0042"/>
            <a:ext cx="8229600" cy="1071570"/>
          </a:xfrm>
        </p:spPr>
        <p:txBody>
          <a:bodyPr/>
          <a:lstStyle/>
          <a:p>
            <a:r>
              <a:rPr lang="en-CA" dirty="0" smtClean="0"/>
              <a:t>One-Party States</a:t>
            </a:r>
            <a:endParaRPr lang="en-CA" dirty="0"/>
          </a:p>
        </p:txBody>
      </p:sp>
      <p:sp>
        <p:nvSpPr>
          <p:cNvPr id="5" name="Content Placeholder 4"/>
          <p:cNvSpPr>
            <a:spLocks noGrp="1"/>
          </p:cNvSpPr>
          <p:nvPr>
            <p:ph sz="half" idx="1"/>
          </p:nvPr>
        </p:nvSpPr>
        <p:spPr/>
        <p:txBody>
          <a:bodyPr>
            <a:normAutofit fontScale="92500" lnSpcReduction="20000"/>
          </a:bodyPr>
          <a:lstStyle/>
          <a:p>
            <a:r>
              <a:rPr lang="en-CA" dirty="0" smtClean="0"/>
              <a:t>A type of system where only one party forms the government and no other parties are permitted to run candidates.</a:t>
            </a:r>
          </a:p>
          <a:p>
            <a:r>
              <a:rPr lang="en-CA" dirty="0" smtClean="0"/>
              <a:t>Often communist states, yet call themselves republics, socialist republics, democratic republics to show they somehow represent the will of the people.</a:t>
            </a:r>
          </a:p>
          <a:p>
            <a:r>
              <a:rPr lang="en-CA" dirty="0" smtClean="0"/>
              <a:t>Provide unity, strength</a:t>
            </a:r>
            <a:endParaRPr lang="en-CA" dirty="0"/>
          </a:p>
        </p:txBody>
      </p:sp>
      <p:sp>
        <p:nvSpPr>
          <p:cNvPr id="6" name="Content Placeholder 5"/>
          <p:cNvSpPr>
            <a:spLocks noGrp="1"/>
          </p:cNvSpPr>
          <p:nvPr>
            <p:ph sz="half" idx="2"/>
          </p:nvPr>
        </p:nvSpPr>
        <p:spPr>
          <a:xfrm>
            <a:off x="5072066" y="1920085"/>
            <a:ext cx="3614734" cy="4434840"/>
          </a:xfrm>
        </p:spPr>
        <p:txBody>
          <a:bodyPr>
            <a:normAutofit fontScale="92500" lnSpcReduction="20000"/>
          </a:bodyPr>
          <a:lstStyle/>
          <a:p>
            <a:endParaRPr lang="en-CA" dirty="0"/>
          </a:p>
        </p:txBody>
      </p:sp>
      <p:pic>
        <p:nvPicPr>
          <p:cNvPr id="64514" name="Picture 2" descr="http://www.solidprinciples.com/blog/wp-content/uploads/2009/09/mussolini-image004.jpg"/>
          <p:cNvPicPr>
            <a:picLocks noChangeAspect="1" noChangeArrowheads="1"/>
          </p:cNvPicPr>
          <p:nvPr/>
        </p:nvPicPr>
        <p:blipFill>
          <a:blip r:embed="rId2" cstate="print"/>
          <a:srcRect/>
          <a:stretch>
            <a:fillRect/>
          </a:stretch>
        </p:blipFill>
        <p:spPr bwMode="auto">
          <a:xfrm>
            <a:off x="5072066" y="1456313"/>
            <a:ext cx="3643338" cy="504452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lstStyle/>
          <a:p>
            <a:r>
              <a:rPr lang="en-CA" dirty="0" smtClean="0"/>
              <a:t>Military Dictatorships</a:t>
            </a:r>
            <a:endParaRPr lang="en-CA" dirty="0"/>
          </a:p>
        </p:txBody>
      </p:sp>
      <p:sp>
        <p:nvSpPr>
          <p:cNvPr id="3" name="Content Placeholder 2"/>
          <p:cNvSpPr>
            <a:spLocks noGrp="1"/>
          </p:cNvSpPr>
          <p:nvPr>
            <p:ph sz="half" idx="1"/>
          </p:nvPr>
        </p:nvSpPr>
        <p:spPr/>
        <p:txBody>
          <a:bodyPr>
            <a:normAutofit fontScale="92500"/>
          </a:bodyPr>
          <a:lstStyle/>
          <a:p>
            <a:r>
              <a:rPr lang="en-CA" dirty="0" smtClean="0"/>
              <a:t>Often known as a military junta, where political power resides with the military leadership.</a:t>
            </a:r>
          </a:p>
          <a:p>
            <a:r>
              <a:rPr lang="en-CA" dirty="0" smtClean="0"/>
              <a:t>Often come to power through a coup </a:t>
            </a:r>
            <a:r>
              <a:rPr lang="en-CA" dirty="0" err="1" smtClean="0"/>
              <a:t>d’etat</a:t>
            </a:r>
            <a:endParaRPr lang="en-CA" dirty="0" smtClean="0"/>
          </a:p>
          <a:p>
            <a:r>
              <a:rPr lang="en-CA" dirty="0" smtClean="0"/>
              <a:t>E.g. </a:t>
            </a:r>
            <a:r>
              <a:rPr lang="en-CA" dirty="0" err="1" smtClean="0"/>
              <a:t>Musharraf</a:t>
            </a:r>
            <a:r>
              <a:rPr lang="en-CA" dirty="0" smtClean="0"/>
              <a:t> – Pakistan – forced out of power in 2007 (internal dissension b/n pro-Islamic and pro-democratic factions)</a:t>
            </a:r>
            <a:endParaRPr lang="en-CA" dirty="0"/>
          </a:p>
        </p:txBody>
      </p:sp>
      <p:sp>
        <p:nvSpPr>
          <p:cNvPr id="4" name="Content Placeholder 3"/>
          <p:cNvSpPr>
            <a:spLocks noGrp="1"/>
          </p:cNvSpPr>
          <p:nvPr>
            <p:ph sz="half" idx="2"/>
          </p:nvPr>
        </p:nvSpPr>
        <p:spPr/>
        <p:txBody>
          <a:bodyPr>
            <a:normAutofit fontScale="92500"/>
          </a:bodyPr>
          <a:lstStyle/>
          <a:p>
            <a:endParaRPr lang="en-CA" dirty="0"/>
          </a:p>
        </p:txBody>
      </p:sp>
      <p:pic>
        <p:nvPicPr>
          <p:cNvPr id="69634" name="Picture 2" descr="http://longlivemusharraf.files.wordpress.com/2009/09/imgpervez-musharraf2.jpg"/>
          <p:cNvPicPr>
            <a:picLocks noChangeAspect="1" noChangeArrowheads="1"/>
          </p:cNvPicPr>
          <p:nvPr/>
        </p:nvPicPr>
        <p:blipFill>
          <a:blip r:embed="rId2" cstate="print"/>
          <a:srcRect/>
          <a:stretch>
            <a:fillRect/>
          </a:stretch>
        </p:blipFill>
        <p:spPr bwMode="auto">
          <a:xfrm>
            <a:off x="4572000" y="1500174"/>
            <a:ext cx="4143404" cy="5179801"/>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Techniques of Authoritarian Governments</a:t>
            </a:r>
            <a:endParaRPr lang="en-CA" dirty="0"/>
          </a:p>
        </p:txBody>
      </p:sp>
      <p:sp>
        <p:nvSpPr>
          <p:cNvPr id="5" name="Content Placeholder 4"/>
          <p:cNvSpPr>
            <a:spLocks noGrp="1"/>
          </p:cNvSpPr>
          <p:nvPr>
            <p:ph idx="1"/>
          </p:nvPr>
        </p:nvSpPr>
        <p:spPr/>
        <p:txBody>
          <a:bodyPr/>
          <a:lstStyle/>
          <a:p>
            <a:r>
              <a:rPr lang="en-CA" b="1" dirty="0" smtClean="0"/>
              <a:t>Vision</a:t>
            </a:r>
            <a:r>
              <a:rPr lang="en-CA" dirty="0" smtClean="0"/>
              <a:t> –what the country could be if led by...</a:t>
            </a:r>
          </a:p>
          <a:p>
            <a:r>
              <a:rPr lang="en-CA" b="1" dirty="0" smtClean="0"/>
              <a:t>Propaganda</a:t>
            </a:r>
            <a:r>
              <a:rPr lang="en-CA" dirty="0" smtClean="0"/>
              <a:t> – messages designed to influence the opinions and behaviours of large groups of people</a:t>
            </a:r>
          </a:p>
          <a:p>
            <a:r>
              <a:rPr lang="en-CA" b="1" dirty="0" smtClean="0"/>
              <a:t>Controlled Participation </a:t>
            </a:r>
            <a:r>
              <a:rPr lang="en-CA" dirty="0" smtClean="0"/>
              <a:t>– citizens belief they are contributing to the country (rallies)</a:t>
            </a:r>
          </a:p>
          <a:p>
            <a:r>
              <a:rPr lang="en-CA" b="1" dirty="0" smtClean="0"/>
              <a:t>Directing Public Discontent </a:t>
            </a:r>
            <a:r>
              <a:rPr lang="en-CA" dirty="0" smtClean="0"/>
              <a:t>– society is provided an enemy on which they can safely unleash their frustrations. (Hitler – anti-</a:t>
            </a:r>
            <a:r>
              <a:rPr lang="en-CA" dirty="0" err="1" smtClean="0"/>
              <a:t>semitism</a:t>
            </a:r>
            <a:r>
              <a:rPr lang="en-CA" dirty="0" smtClean="0"/>
              <a:t>)</a:t>
            </a:r>
          </a:p>
          <a:p>
            <a:r>
              <a:rPr lang="en-CA" b="1" dirty="0" smtClean="0"/>
              <a:t>Terror</a:t>
            </a:r>
            <a:r>
              <a:rPr lang="en-CA" dirty="0" smtClean="0"/>
              <a:t> – quick terror to rid society of </a:t>
            </a:r>
            <a:r>
              <a:rPr lang="en-CA" dirty="0" err="1" smtClean="0"/>
              <a:t>dissedents</a:t>
            </a:r>
            <a:endParaRPr lang="en-CA" dirty="0" smtClean="0"/>
          </a:p>
          <a:p>
            <a:endParaRPr lang="en-CA" dirty="0" smtClean="0"/>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0.gstatic.com/images?q=tbn:BKHcnS4aShS9MM:http://www.david-kilgour.com/photos/David_photo-w249.JPG">
            <a:hlinkClick r:id="rId2"/>
          </p:cNvPr>
          <p:cNvPicPr>
            <a:picLocks noChangeAspect="1" noChangeArrowheads="1"/>
          </p:cNvPicPr>
          <p:nvPr/>
        </p:nvPicPr>
        <p:blipFill>
          <a:blip r:embed="rId3" cstate="print"/>
          <a:srcRect/>
          <a:stretch>
            <a:fillRect/>
          </a:stretch>
        </p:blipFill>
        <p:spPr bwMode="auto">
          <a:xfrm>
            <a:off x="642909" y="1000108"/>
            <a:ext cx="1283049" cy="2214578"/>
          </a:xfrm>
          <a:prstGeom prst="rect">
            <a:avLst/>
          </a:prstGeom>
          <a:noFill/>
        </p:spPr>
      </p:pic>
      <p:sp>
        <p:nvSpPr>
          <p:cNvPr id="3" name="TextBox 2"/>
          <p:cNvSpPr txBox="1"/>
          <p:nvPr/>
        </p:nvSpPr>
        <p:spPr>
          <a:xfrm>
            <a:off x="2357422" y="1000108"/>
            <a:ext cx="5572164" cy="5262979"/>
          </a:xfrm>
          <a:prstGeom prst="rect">
            <a:avLst/>
          </a:prstGeom>
          <a:noFill/>
        </p:spPr>
        <p:txBody>
          <a:bodyPr wrap="square" rtlCol="0">
            <a:spAutoFit/>
          </a:bodyPr>
          <a:lstStyle/>
          <a:p>
            <a:pPr>
              <a:buFont typeface="Wingdings" pitchFamily="2" charset="2"/>
              <a:buChar char="Ø"/>
            </a:pPr>
            <a:r>
              <a:rPr lang="en-CA" sz="2800" dirty="0" smtClean="0"/>
              <a:t>Opposed these party policies because of his own beliefs and the unpopularity of those policies in his riding. </a:t>
            </a:r>
          </a:p>
          <a:p>
            <a:pPr>
              <a:buFont typeface="Wingdings" pitchFamily="2" charset="2"/>
              <a:buChar char="Ø"/>
            </a:pPr>
            <a:r>
              <a:rPr lang="en-CA" sz="2800" dirty="0" smtClean="0"/>
              <a:t>He viewed his first duty was to represent the will of his constituents rather than the will of the party.</a:t>
            </a:r>
          </a:p>
          <a:p>
            <a:pPr>
              <a:buFont typeface="Wingdings" pitchFamily="2" charset="2"/>
              <a:buChar char="Ø"/>
            </a:pPr>
            <a:r>
              <a:rPr lang="en-CA" sz="2800" dirty="0" smtClean="0"/>
              <a:t>Tradition of </a:t>
            </a:r>
            <a:r>
              <a:rPr lang="en-CA" sz="2800" b="1" u="sng" dirty="0" smtClean="0"/>
              <a:t>Party solidarity </a:t>
            </a:r>
            <a:r>
              <a:rPr lang="en-CA" sz="2800" dirty="0" smtClean="0"/>
              <a:t>is key to Canadian politics.  All party members  vote with the party.</a:t>
            </a:r>
          </a:p>
          <a:p>
            <a:endParaRPr lang="en-CA"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Strengths &amp; Weaknesses of Authoritarianism</a:t>
            </a:r>
            <a:endParaRPr lang="en-CA" dirty="0"/>
          </a:p>
        </p:txBody>
      </p:sp>
      <p:sp>
        <p:nvSpPr>
          <p:cNvPr id="5" name="Text Placeholder 4"/>
          <p:cNvSpPr>
            <a:spLocks noGrp="1"/>
          </p:cNvSpPr>
          <p:nvPr>
            <p:ph type="body" idx="1"/>
          </p:nvPr>
        </p:nvSpPr>
        <p:spPr/>
        <p:txBody>
          <a:bodyPr/>
          <a:lstStyle/>
          <a:p>
            <a:r>
              <a:rPr lang="en-CA" u="sng" dirty="0" smtClean="0"/>
              <a:t>Strengths</a:t>
            </a:r>
            <a:endParaRPr lang="en-CA" u="sng" dirty="0"/>
          </a:p>
        </p:txBody>
      </p:sp>
      <p:sp>
        <p:nvSpPr>
          <p:cNvPr id="7" name="Text Placeholder 6"/>
          <p:cNvSpPr>
            <a:spLocks noGrp="1"/>
          </p:cNvSpPr>
          <p:nvPr>
            <p:ph type="body" sz="half" idx="3"/>
          </p:nvPr>
        </p:nvSpPr>
        <p:spPr/>
        <p:txBody>
          <a:bodyPr/>
          <a:lstStyle/>
          <a:p>
            <a:r>
              <a:rPr lang="en-CA" u="sng" dirty="0" smtClean="0"/>
              <a:t>Weaknesses</a:t>
            </a:r>
            <a:endParaRPr lang="en-CA" u="sng" dirty="0"/>
          </a:p>
        </p:txBody>
      </p:sp>
      <p:sp>
        <p:nvSpPr>
          <p:cNvPr id="6" name="Content Placeholder 5"/>
          <p:cNvSpPr>
            <a:spLocks noGrp="1"/>
          </p:cNvSpPr>
          <p:nvPr>
            <p:ph sz="quarter" idx="2"/>
          </p:nvPr>
        </p:nvSpPr>
        <p:spPr/>
        <p:txBody>
          <a:bodyPr/>
          <a:lstStyle/>
          <a:p>
            <a:r>
              <a:rPr lang="en-CA" dirty="0" smtClean="0"/>
              <a:t>Seem to accomplish many of the country’s goals</a:t>
            </a:r>
          </a:p>
          <a:p>
            <a:r>
              <a:rPr lang="en-CA" dirty="0" smtClean="0"/>
              <a:t>Visions painted by dictator often address the needs of the people and often result in positive consequences (build roads).</a:t>
            </a:r>
          </a:p>
          <a:p>
            <a:endParaRPr lang="en-CA" dirty="0" smtClean="0"/>
          </a:p>
          <a:p>
            <a:endParaRPr lang="en-CA" dirty="0"/>
          </a:p>
        </p:txBody>
      </p:sp>
      <p:sp>
        <p:nvSpPr>
          <p:cNvPr id="8" name="Content Placeholder 7"/>
          <p:cNvSpPr>
            <a:spLocks noGrp="1"/>
          </p:cNvSpPr>
          <p:nvPr>
            <p:ph sz="quarter" idx="4"/>
          </p:nvPr>
        </p:nvSpPr>
        <p:spPr/>
        <p:txBody>
          <a:bodyPr>
            <a:normAutofit fontScale="92500"/>
          </a:bodyPr>
          <a:lstStyle/>
          <a:p>
            <a:r>
              <a:rPr lang="en-CA" dirty="0" smtClean="0"/>
              <a:t>Horrible  acts of human rights violations</a:t>
            </a:r>
          </a:p>
          <a:p>
            <a:r>
              <a:rPr lang="en-CA" dirty="0" smtClean="0"/>
              <a:t>Often corrupt (Ferdinand Marcos  -Philippines  1965-1986)</a:t>
            </a:r>
          </a:p>
          <a:p>
            <a:r>
              <a:rPr lang="en-CA" dirty="0" smtClean="0"/>
              <a:t>Often sacrificed individual citizens for the perceived needs of the country</a:t>
            </a:r>
          </a:p>
          <a:p>
            <a:r>
              <a:rPr lang="en-CA" dirty="0" smtClean="0"/>
              <a:t>Often leadership change is not done peacefully.</a:t>
            </a:r>
          </a:p>
          <a:p>
            <a:r>
              <a:rPr lang="en-CA" dirty="0" smtClean="0"/>
              <a:t>Popular support disappears, violence often occurs.  </a:t>
            </a:r>
            <a:endParaRPr lang="en-CA"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296548"/>
          </a:xfrm>
        </p:spPr>
        <p:txBody>
          <a:bodyPr>
            <a:normAutofit/>
          </a:bodyPr>
          <a:lstStyle/>
          <a:p>
            <a:r>
              <a:rPr lang="en-CA" b="1" dirty="0" smtClean="0"/>
              <a:t>Are there circumstances in which an authoritarian regime can be seen as an expression of the will of the people?</a:t>
            </a:r>
            <a:endParaRPr lang="en-CA"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Portrait of a Dictator </a:t>
            </a:r>
            <a:r>
              <a:rPr lang="en-CA" sz="2700" dirty="0" smtClean="0"/>
              <a:t>(summative assessment)</a:t>
            </a:r>
            <a:endParaRPr lang="en-CA" sz="2700" dirty="0"/>
          </a:p>
        </p:txBody>
      </p:sp>
      <p:sp>
        <p:nvSpPr>
          <p:cNvPr id="3" name="Content Placeholder 2"/>
          <p:cNvSpPr>
            <a:spLocks noGrp="1"/>
          </p:cNvSpPr>
          <p:nvPr>
            <p:ph idx="1"/>
          </p:nvPr>
        </p:nvSpPr>
        <p:spPr/>
        <p:txBody>
          <a:bodyPr/>
          <a:lstStyle/>
          <a:p>
            <a:r>
              <a:rPr lang="en-CA" b="1" dirty="0" smtClean="0"/>
              <a:t>Choose a 20</a:t>
            </a:r>
            <a:r>
              <a:rPr lang="en-CA" b="1" baseline="30000" dirty="0" smtClean="0"/>
              <a:t>th</a:t>
            </a:r>
            <a:r>
              <a:rPr lang="en-CA" b="1" dirty="0" smtClean="0"/>
              <a:t> Century dictator on the handout provided and complete a one page description  (publisher) of his:</a:t>
            </a:r>
          </a:p>
          <a:p>
            <a:pPr marL="514350" indent="-514350">
              <a:buFont typeface="+mj-lt"/>
              <a:buAutoNum type="arabicPeriod"/>
            </a:pPr>
            <a:r>
              <a:rPr lang="en-CA" b="1" dirty="0" smtClean="0"/>
              <a:t> Rise to power, </a:t>
            </a:r>
          </a:p>
          <a:p>
            <a:pPr marL="514350" indent="-514350">
              <a:buFont typeface="+mj-lt"/>
              <a:buAutoNum type="arabicPeriod"/>
            </a:pPr>
            <a:r>
              <a:rPr lang="en-CA" b="1" dirty="0" smtClean="0"/>
              <a:t>What he accomplished in power, </a:t>
            </a:r>
          </a:p>
          <a:p>
            <a:pPr marL="514350" indent="-514350">
              <a:buFont typeface="+mj-lt"/>
              <a:buAutoNum type="arabicPeriod"/>
            </a:pPr>
            <a:r>
              <a:rPr lang="en-CA" b="1" dirty="0" smtClean="0"/>
              <a:t> His fall from power.  </a:t>
            </a:r>
          </a:p>
          <a:p>
            <a:r>
              <a:rPr lang="en-CA" b="1" dirty="0" smtClean="0"/>
              <a:t>Indicate the dictator’s perspective on the concept of the will of the people.  </a:t>
            </a:r>
          </a:p>
          <a:p>
            <a:r>
              <a:rPr lang="en-CA" b="1" dirty="0" smtClean="0">
                <a:hlinkClick r:id="rId2"/>
              </a:rPr>
              <a:t>http://www.parade.com/dictators/2009/</a:t>
            </a:r>
            <a:endParaRPr lang="en-CA" b="1" dirty="0" smtClean="0"/>
          </a:p>
          <a:p>
            <a:pPr marL="514350" indent="-514350">
              <a:buFont typeface="+mj-lt"/>
              <a:buAutoNum type="arabicPeriod"/>
            </a:pPr>
            <a:endParaRPr lang="en-CA"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0.gstatic.com/images?q=tbn:BKHcnS4aShS9MM:http://www.david-kilgour.com/photos/David_photo-w249.JPG">
            <a:hlinkClick r:id="rId2"/>
          </p:cNvPr>
          <p:cNvPicPr>
            <a:picLocks noChangeAspect="1" noChangeArrowheads="1"/>
          </p:cNvPicPr>
          <p:nvPr/>
        </p:nvPicPr>
        <p:blipFill>
          <a:blip r:embed="rId3" cstate="print"/>
          <a:srcRect/>
          <a:stretch>
            <a:fillRect/>
          </a:stretch>
        </p:blipFill>
        <p:spPr bwMode="auto">
          <a:xfrm>
            <a:off x="785786" y="1357298"/>
            <a:ext cx="1357322" cy="2214578"/>
          </a:xfrm>
          <a:prstGeom prst="rect">
            <a:avLst/>
          </a:prstGeom>
          <a:noFill/>
        </p:spPr>
      </p:pic>
      <p:sp>
        <p:nvSpPr>
          <p:cNvPr id="3" name="TextBox 2"/>
          <p:cNvSpPr txBox="1"/>
          <p:nvPr/>
        </p:nvSpPr>
        <p:spPr>
          <a:xfrm>
            <a:off x="2571736" y="1000108"/>
            <a:ext cx="5572164" cy="5324535"/>
          </a:xfrm>
          <a:prstGeom prst="rect">
            <a:avLst/>
          </a:prstGeom>
          <a:noFill/>
        </p:spPr>
        <p:txBody>
          <a:bodyPr wrap="square" rtlCol="0">
            <a:spAutoFit/>
          </a:bodyPr>
          <a:lstStyle/>
          <a:p>
            <a:pPr>
              <a:buFont typeface="Wingdings" pitchFamily="2" charset="2"/>
              <a:buChar char="Ø"/>
            </a:pPr>
            <a:r>
              <a:rPr lang="en-CA" sz="3200" dirty="0" smtClean="0"/>
              <a:t>In our parliamentary system, </a:t>
            </a:r>
            <a:r>
              <a:rPr lang="en-CA" sz="3200" b="1" dirty="0" smtClean="0"/>
              <a:t>party solidarity </a:t>
            </a:r>
            <a:r>
              <a:rPr lang="en-CA" sz="3200" dirty="0" smtClean="0"/>
              <a:t>prevails and each MP votes with his or her party. </a:t>
            </a:r>
          </a:p>
          <a:p>
            <a:pPr>
              <a:buFont typeface="Wingdings" pitchFamily="2" charset="2"/>
              <a:buChar char="Ø"/>
            </a:pPr>
            <a:r>
              <a:rPr lang="en-CA" sz="2800" dirty="0" smtClean="0"/>
              <a:t>Occasionally, MPs take a stand and refuse to endorse a policy with which their constituents disagree</a:t>
            </a:r>
          </a:p>
          <a:p>
            <a:pPr>
              <a:buFont typeface="Wingdings" pitchFamily="2" charset="2"/>
              <a:buChar char="Ø"/>
            </a:pPr>
            <a:r>
              <a:rPr lang="en-CA" sz="3200" dirty="0" smtClean="0"/>
              <a:t>This often means either the MP is </a:t>
            </a:r>
            <a:r>
              <a:rPr lang="en-CA" sz="3200" b="1" dirty="0" smtClean="0"/>
              <a:t>forced out </a:t>
            </a:r>
            <a:r>
              <a:rPr lang="en-CA" sz="3200" dirty="0" smtClean="0"/>
              <a:t>of the party, or they </a:t>
            </a:r>
            <a:r>
              <a:rPr lang="en-CA" sz="3200" b="1" dirty="0" smtClean="0"/>
              <a:t>leave voluntarily </a:t>
            </a:r>
            <a:r>
              <a:rPr lang="en-CA" sz="3200" dirty="0" smtClean="0"/>
              <a:t>(both happened to </a:t>
            </a:r>
            <a:r>
              <a:rPr lang="en-CA" sz="3200" dirty="0" err="1" smtClean="0"/>
              <a:t>Kilgour</a:t>
            </a:r>
            <a:r>
              <a:rPr lang="en-CA" sz="3200"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3240" y="714356"/>
            <a:ext cx="3286148"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Chapter Issue:  </a:t>
            </a:r>
            <a:r>
              <a:rPr lang="en-CA" sz="2400" dirty="0" smtClean="0">
                <a:solidFill>
                  <a:schemeClr val="bg1"/>
                </a:solidFill>
              </a:rPr>
              <a:t>To What extent should governments reflect the will of the people?</a:t>
            </a:r>
            <a:endParaRPr lang="en-CA" sz="2400" dirty="0">
              <a:solidFill>
                <a:schemeClr val="bg1"/>
              </a:solidFill>
            </a:endParaRPr>
          </a:p>
        </p:txBody>
      </p:sp>
      <p:sp>
        <p:nvSpPr>
          <p:cNvPr id="6" name="Oval 5"/>
          <p:cNvSpPr/>
          <p:nvPr/>
        </p:nvSpPr>
        <p:spPr>
          <a:xfrm>
            <a:off x="2571736" y="3857628"/>
            <a:ext cx="1928826" cy="2714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bg1"/>
                </a:solidFill>
              </a:rPr>
              <a:t>How do </a:t>
            </a:r>
            <a:r>
              <a:rPr lang="en-CA" sz="2000" dirty="0" err="1" smtClean="0">
                <a:solidFill>
                  <a:schemeClr val="bg1"/>
                </a:solidFill>
              </a:rPr>
              <a:t>gov’ts</a:t>
            </a:r>
            <a:r>
              <a:rPr lang="en-CA" sz="2000" dirty="0" smtClean="0">
                <a:solidFill>
                  <a:schemeClr val="bg1"/>
                </a:solidFill>
              </a:rPr>
              <a:t> attempt to follow the will of the people?</a:t>
            </a:r>
            <a:endParaRPr lang="en-CA" sz="2000" dirty="0">
              <a:solidFill>
                <a:schemeClr val="bg1"/>
              </a:solidFill>
            </a:endParaRPr>
          </a:p>
        </p:txBody>
      </p:sp>
      <p:sp>
        <p:nvSpPr>
          <p:cNvPr id="7" name="Oval 6"/>
          <p:cNvSpPr/>
          <p:nvPr/>
        </p:nvSpPr>
        <p:spPr>
          <a:xfrm>
            <a:off x="4857752" y="3857628"/>
            <a:ext cx="1928826" cy="2857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How, &amp; to what extent, are </a:t>
            </a:r>
            <a:r>
              <a:rPr lang="en-CA" dirty="0" err="1" smtClean="0">
                <a:solidFill>
                  <a:schemeClr val="bg1"/>
                </a:solidFill>
              </a:rPr>
              <a:t>gov’t</a:t>
            </a:r>
            <a:r>
              <a:rPr lang="en-CA" dirty="0" smtClean="0">
                <a:solidFill>
                  <a:schemeClr val="bg1"/>
                </a:solidFill>
              </a:rPr>
              <a:t> actions that ignore the will of the people justified?</a:t>
            </a:r>
            <a:endParaRPr lang="en-CA" dirty="0">
              <a:solidFill>
                <a:schemeClr val="bg1"/>
              </a:solidFill>
            </a:endParaRPr>
          </a:p>
        </p:txBody>
      </p:sp>
      <p:cxnSp>
        <p:nvCxnSpPr>
          <p:cNvPr id="9" name="Straight Arrow Connector 8"/>
          <p:cNvCxnSpPr/>
          <p:nvPr/>
        </p:nvCxnSpPr>
        <p:spPr>
          <a:xfrm rot="5400000">
            <a:off x="3072596" y="2713826"/>
            <a:ext cx="100013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430050" y="2713826"/>
            <a:ext cx="100013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71802" y="3429000"/>
            <a:ext cx="1428760" cy="369332"/>
          </a:xfrm>
          <a:prstGeom prst="rect">
            <a:avLst/>
          </a:prstGeom>
          <a:noFill/>
        </p:spPr>
        <p:txBody>
          <a:bodyPr wrap="square" rtlCol="0">
            <a:spAutoFit/>
          </a:bodyPr>
          <a:lstStyle/>
          <a:p>
            <a:r>
              <a:rPr lang="en-CA" dirty="0" smtClean="0"/>
              <a:t>Democracy</a:t>
            </a:r>
            <a:endParaRPr lang="en-CA" dirty="0"/>
          </a:p>
        </p:txBody>
      </p:sp>
      <p:sp>
        <p:nvSpPr>
          <p:cNvPr id="13" name="TextBox 12"/>
          <p:cNvSpPr txBox="1"/>
          <p:nvPr/>
        </p:nvSpPr>
        <p:spPr>
          <a:xfrm>
            <a:off x="5214942" y="3429000"/>
            <a:ext cx="1500198" cy="369332"/>
          </a:xfrm>
          <a:prstGeom prst="rect">
            <a:avLst/>
          </a:prstGeom>
          <a:noFill/>
        </p:spPr>
        <p:txBody>
          <a:bodyPr wrap="square" rtlCol="0">
            <a:spAutoFit/>
          </a:bodyPr>
          <a:lstStyle/>
          <a:p>
            <a:r>
              <a:rPr lang="en-CA" dirty="0" smtClean="0"/>
              <a:t>Dictatorship</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653606"/>
          </a:xfrm>
        </p:spPr>
        <p:txBody>
          <a:bodyPr>
            <a:normAutofit/>
          </a:bodyPr>
          <a:lstStyle/>
          <a:p>
            <a:pPr algn="ctr"/>
            <a:r>
              <a:rPr lang="en-CA" sz="6000" dirty="0" smtClean="0"/>
              <a:t>Does Government Serve the People or Lead the People?</a:t>
            </a:r>
            <a:endParaRPr lang="en-CA" sz="6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626</TotalTime>
  <Words>3141</Words>
  <Application>Microsoft Office PowerPoint</Application>
  <PresentationFormat>On-screen Show (4:3)</PresentationFormat>
  <Paragraphs>249</Paragraphs>
  <Slides>62</Slides>
  <Notes>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Flow</vt:lpstr>
      <vt:lpstr>Political Challenges to Liberalism  </vt:lpstr>
      <vt:lpstr>The Will of the People</vt:lpstr>
      <vt:lpstr>Question is....</vt:lpstr>
      <vt:lpstr>The ideal...</vt:lpstr>
      <vt:lpstr>David Kilgour</vt:lpstr>
      <vt:lpstr>Slide 6</vt:lpstr>
      <vt:lpstr>Slide 7</vt:lpstr>
      <vt:lpstr>Slide 8</vt:lpstr>
      <vt:lpstr>Does Government Serve the People or Lead the People?</vt:lpstr>
      <vt:lpstr>Democratic Systems of Government</vt:lpstr>
      <vt:lpstr>Slide 11</vt:lpstr>
      <vt:lpstr>Slide 12</vt:lpstr>
      <vt:lpstr>Think Pair Share</vt:lpstr>
      <vt:lpstr>Read the quotes on page 336...</vt:lpstr>
      <vt:lpstr>Slide 15</vt:lpstr>
      <vt:lpstr>Slide 16</vt:lpstr>
      <vt:lpstr>Slide 17</vt:lpstr>
      <vt:lpstr>How do Governments  attempt to follow the will of the people?</vt:lpstr>
      <vt:lpstr>Two Forms of Democracy</vt:lpstr>
      <vt:lpstr>The Will of the people...Think, share!</vt:lpstr>
      <vt:lpstr>Principles of Liberalism in Direct Democracies</vt:lpstr>
      <vt:lpstr>Three instruments of Direct Democracy used in Liberal Democracies...</vt:lpstr>
      <vt:lpstr>Slide 23</vt:lpstr>
      <vt:lpstr>Slide 24</vt:lpstr>
      <vt:lpstr>Liberalism through Representative  Democracy...</vt:lpstr>
      <vt:lpstr>Features of a Representative Democracy (pg 339)</vt:lpstr>
      <vt:lpstr> Canadian Parliamentary Democracy</vt:lpstr>
      <vt:lpstr>Calling an election...</vt:lpstr>
      <vt:lpstr>Accountability...</vt:lpstr>
      <vt:lpstr>Slide 30</vt:lpstr>
      <vt:lpstr>Single-member Constituency</vt:lpstr>
      <vt:lpstr>First-past-the-post...</vt:lpstr>
      <vt:lpstr>Bicameral</vt:lpstr>
      <vt:lpstr>The United States’ Republican Democracy and Sweden’s Proportional Representation ( summative assessment)</vt:lpstr>
      <vt:lpstr>Slide 35</vt:lpstr>
      <vt:lpstr>United States Government</vt:lpstr>
      <vt:lpstr>Slide 37</vt:lpstr>
      <vt:lpstr>Challenges to the Will of the People... WE DON’T CARE...</vt:lpstr>
      <vt:lpstr>Voter Turnout...</vt:lpstr>
      <vt:lpstr>Voter turnout...</vt:lpstr>
      <vt:lpstr>Mandatory Voting???</vt:lpstr>
      <vt:lpstr>Elite Theories of Democracy</vt:lpstr>
      <vt:lpstr>Slide 43</vt:lpstr>
      <vt:lpstr>Lobbying by Interest Groups...</vt:lpstr>
      <vt:lpstr>Ethics and the Common Good</vt:lpstr>
      <vt:lpstr>Same Sex Marriage</vt:lpstr>
      <vt:lpstr>Other Canadian Examples...</vt:lpstr>
      <vt:lpstr>Practicality versus Popular Opinion</vt:lpstr>
      <vt:lpstr>Consensus Decision Making</vt:lpstr>
      <vt:lpstr>Authoritarianism</vt:lpstr>
      <vt:lpstr>Slide 51</vt:lpstr>
      <vt:lpstr>Slide 52</vt:lpstr>
      <vt:lpstr>Authoritarianism...</vt:lpstr>
      <vt:lpstr>Oligarchies...</vt:lpstr>
      <vt:lpstr>‘Iron Law of Oligarchy’</vt:lpstr>
      <vt:lpstr>Are some Modern Democracies Oligarchic?</vt:lpstr>
      <vt:lpstr>One-Party States</vt:lpstr>
      <vt:lpstr>Military Dictatorships</vt:lpstr>
      <vt:lpstr>Techniques of Authoritarian Governments</vt:lpstr>
      <vt:lpstr>Strengths &amp; Weaknesses of Authoritarianism</vt:lpstr>
      <vt:lpstr>Are there circumstances in which an authoritarian regime can be seen as an expression of the will of the people?</vt:lpstr>
      <vt:lpstr>Portrait of a Dictator (summative assessment)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Challenges to Liberalism</dc:title>
  <dc:creator>lightfoot</dc:creator>
  <cp:lastModifiedBy>gregoryoppedisano</cp:lastModifiedBy>
  <cp:revision>70</cp:revision>
  <dcterms:created xsi:type="dcterms:W3CDTF">2009-11-14T22:05:43Z</dcterms:created>
  <dcterms:modified xsi:type="dcterms:W3CDTF">2010-12-02T20:39:13Z</dcterms:modified>
</cp:coreProperties>
</file>