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5" r:id="rId1"/>
  </p:sldMasterIdLst>
  <p:sldIdLst>
    <p:sldId id="256" r:id="rId2"/>
    <p:sldId id="257" r:id="rId3"/>
    <p:sldId id="278" r:id="rId4"/>
    <p:sldId id="279" r:id="rId5"/>
    <p:sldId id="280" r:id="rId6"/>
    <p:sldId id="258" r:id="rId7"/>
    <p:sldId id="281" r:id="rId8"/>
    <p:sldId id="259" r:id="rId9"/>
    <p:sldId id="260" r:id="rId10"/>
    <p:sldId id="282" r:id="rId11"/>
    <p:sldId id="261" r:id="rId12"/>
    <p:sldId id="283" r:id="rId13"/>
    <p:sldId id="262" r:id="rId14"/>
    <p:sldId id="263" r:id="rId15"/>
    <p:sldId id="264" r:id="rId16"/>
    <p:sldId id="265" r:id="rId17"/>
    <p:sldId id="267" r:id="rId18"/>
    <p:sldId id="284" r:id="rId19"/>
    <p:sldId id="285" r:id="rId20"/>
    <p:sldId id="268" r:id="rId21"/>
    <p:sldId id="286" r:id="rId22"/>
    <p:sldId id="287" r:id="rId23"/>
    <p:sldId id="288" r:id="rId24"/>
    <p:sldId id="269" r:id="rId25"/>
    <p:sldId id="270" r:id="rId26"/>
    <p:sldId id="271" r:id="rId27"/>
    <p:sldId id="272" r:id="rId28"/>
    <p:sldId id="273" r:id="rId29"/>
    <p:sldId id="266" r:id="rId30"/>
    <p:sldId id="274" r:id="rId31"/>
    <p:sldId id="275" r:id="rId32"/>
    <p:sldId id="276" r:id="rId33"/>
    <p:sldId id="277" r:id="rId34"/>
  </p:sldIdLst>
  <p:sldSz cx="9144000" cy="6858000" type="screen4x3"/>
  <p:notesSz cx="6858000" cy="9144000"/>
  <p:defaultTextStyle>
    <a:defPPr>
      <a:defRPr lang="en-US"/>
    </a:defPPr>
    <a:lvl1pPr algn="ctr" rtl="0" eaLnBrk="0" fontAlgn="base" hangingPunct="0">
      <a:spcBef>
        <a:spcPct val="0"/>
      </a:spcBef>
      <a:spcAft>
        <a:spcPct val="0"/>
      </a:spcAft>
      <a:defRPr kern="1200">
        <a:solidFill>
          <a:schemeClr val="tx1"/>
        </a:solidFill>
        <a:latin typeface="Arial" charset="0"/>
        <a:ea typeface="+mn-ea"/>
        <a:cs typeface="+mn-cs"/>
      </a:defRPr>
    </a:lvl1pPr>
    <a:lvl2pPr marL="457200" algn="ctr" rtl="0" eaLnBrk="0" fontAlgn="base" hangingPunct="0">
      <a:spcBef>
        <a:spcPct val="0"/>
      </a:spcBef>
      <a:spcAft>
        <a:spcPct val="0"/>
      </a:spcAft>
      <a:defRPr kern="1200">
        <a:solidFill>
          <a:schemeClr val="tx1"/>
        </a:solidFill>
        <a:latin typeface="Arial" charset="0"/>
        <a:ea typeface="+mn-ea"/>
        <a:cs typeface="+mn-cs"/>
      </a:defRPr>
    </a:lvl2pPr>
    <a:lvl3pPr marL="914400" algn="ctr" rtl="0" eaLnBrk="0" fontAlgn="base" hangingPunct="0">
      <a:spcBef>
        <a:spcPct val="0"/>
      </a:spcBef>
      <a:spcAft>
        <a:spcPct val="0"/>
      </a:spcAft>
      <a:defRPr kern="1200">
        <a:solidFill>
          <a:schemeClr val="tx1"/>
        </a:solidFill>
        <a:latin typeface="Arial" charset="0"/>
        <a:ea typeface="+mn-ea"/>
        <a:cs typeface="+mn-cs"/>
      </a:defRPr>
    </a:lvl3pPr>
    <a:lvl4pPr marL="1371600" algn="ctr" rtl="0" eaLnBrk="0" fontAlgn="base" hangingPunct="0">
      <a:spcBef>
        <a:spcPct val="0"/>
      </a:spcBef>
      <a:spcAft>
        <a:spcPct val="0"/>
      </a:spcAft>
      <a:defRPr kern="1200">
        <a:solidFill>
          <a:schemeClr val="tx1"/>
        </a:solidFill>
        <a:latin typeface="Arial" charset="0"/>
        <a:ea typeface="+mn-ea"/>
        <a:cs typeface="+mn-cs"/>
      </a:defRPr>
    </a:lvl4pPr>
    <a:lvl5pPr marL="1828800" algn="ctr"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1" autoAdjust="0"/>
    <p:restoredTop sz="94717" autoAdjust="0"/>
  </p:normalViewPr>
  <p:slideViewPr>
    <p:cSldViewPr>
      <p:cViewPr varScale="1">
        <p:scale>
          <a:sx n="68" d="100"/>
          <a:sy n="68" d="100"/>
        </p:scale>
        <p:origin x="-534" y="-96"/>
      </p:cViewPr>
      <p:guideLst>
        <p:guide orient="horz" pos="2160"/>
        <p:guide pos="2880"/>
      </p:guideLst>
    </p:cSldViewPr>
  </p:slideViewPr>
  <p:outlineViewPr>
    <p:cViewPr>
      <p:scale>
        <a:sx n="33" d="100"/>
        <a:sy n="33" d="100"/>
      </p:scale>
      <p:origin x="48" y="1269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19088" y="1752600"/>
            <a:ext cx="8824912" cy="5129213"/>
            <a:chOff x="201" y="1104"/>
            <a:chExt cx="5559" cy="3231"/>
          </a:xfrm>
        </p:grpSpPr>
        <p:sp>
          <p:nvSpPr>
            <p:cNvPr id="5" name="Freeform 3"/>
            <p:cNvSpPr>
              <a:spLocks/>
            </p:cNvSpPr>
            <p:nvPr/>
          </p:nvSpPr>
          <p:spPr bwMode="ltGray">
            <a:xfrm>
              <a:off x="210" y="1104"/>
              <a:ext cx="5550" cy="3216"/>
            </a:xfrm>
            <a:custGeom>
              <a:avLst/>
              <a:gdLst>
                <a:gd name="T0" fmla="*/ 335 w 5550"/>
                <a:gd name="T1" fmla="*/ 0 h 3216"/>
                <a:gd name="T2" fmla="*/ 333 w 5550"/>
                <a:gd name="T3" fmla="*/ 1290 h 3216"/>
                <a:gd name="T4" fmla="*/ 0 w 5550"/>
                <a:gd name="T5" fmla="*/ 1290 h 3216"/>
                <a:gd name="T6" fmla="*/ 6 w 5550"/>
                <a:gd name="T7" fmla="*/ 3210 h 3216"/>
                <a:gd name="T8" fmla="*/ 5550 w 5550"/>
                <a:gd name="T9" fmla="*/ 3216 h 3216"/>
                <a:gd name="T10" fmla="*/ 5550 w 5550"/>
                <a:gd name="T11" fmla="*/ 0 h 3216"/>
                <a:gd name="T12" fmla="*/ 335 w 5550"/>
                <a:gd name="T13" fmla="*/ 0 h 3216"/>
                <a:gd name="T14" fmla="*/ 335 w 5550"/>
                <a:gd name="T15" fmla="*/ 0 h 321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550" h="3216">
                  <a:moveTo>
                    <a:pt x="335" y="0"/>
                  </a:moveTo>
                  <a:lnTo>
                    <a:pt x="333" y="1290"/>
                  </a:lnTo>
                  <a:lnTo>
                    <a:pt x="0" y="1290"/>
                  </a:lnTo>
                  <a:lnTo>
                    <a:pt x="6" y="3210"/>
                  </a:lnTo>
                  <a:lnTo>
                    <a:pt x="5550" y="3216"/>
                  </a:lnTo>
                  <a:lnTo>
                    <a:pt x="5550" y="0"/>
                  </a:lnTo>
                  <a:lnTo>
                    <a:pt x="335" y="0"/>
                  </a:lnTo>
                  <a:close/>
                </a:path>
              </a:pathLst>
            </a:custGeom>
            <a:solidFill>
              <a:schemeClr val="bg2">
                <a:alpha val="39999"/>
              </a:schemeClr>
            </a:solidFill>
            <a:ln w="9525">
              <a:noFill/>
              <a:round/>
              <a:headEnd/>
              <a:tailEnd/>
            </a:ln>
          </p:spPr>
          <p:txBody>
            <a:bodyPr/>
            <a:lstStyle/>
            <a:p>
              <a:pPr>
                <a:defRPr/>
              </a:pPr>
              <a:endParaRPr lang="en-US"/>
            </a:p>
          </p:txBody>
        </p:sp>
        <p:sp>
          <p:nvSpPr>
            <p:cNvPr id="6" name="Freeform 4"/>
            <p:cNvSpPr>
              <a:spLocks/>
            </p:cNvSpPr>
            <p:nvPr/>
          </p:nvSpPr>
          <p:spPr bwMode="ltGray">
            <a:xfrm>
              <a:off x="528" y="2400"/>
              <a:ext cx="5232" cy="1920"/>
            </a:xfrm>
            <a:custGeom>
              <a:avLst/>
              <a:gdLst>
                <a:gd name="T0" fmla="*/ 0 w 4897"/>
                <a:gd name="T1" fmla="*/ 0 h 2182"/>
                <a:gd name="T2" fmla="*/ 0 w 4897"/>
                <a:gd name="T3" fmla="*/ 1920 h 2182"/>
                <a:gd name="T4" fmla="*/ 5232 w 4897"/>
                <a:gd name="T5" fmla="*/ 1920 h 2182"/>
                <a:gd name="T6" fmla="*/ 5232 w 4897"/>
                <a:gd name="T7" fmla="*/ 0 h 2182"/>
                <a:gd name="T8" fmla="*/ 0 w 4897"/>
                <a:gd name="T9" fmla="*/ 0 h 2182"/>
                <a:gd name="T10" fmla="*/ 0 w 4897"/>
                <a:gd name="T11" fmla="*/ 0 h 218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97" h="2182">
                  <a:moveTo>
                    <a:pt x="0" y="0"/>
                  </a:moveTo>
                  <a:lnTo>
                    <a:pt x="0" y="2182"/>
                  </a:lnTo>
                  <a:lnTo>
                    <a:pt x="4897" y="2182"/>
                  </a:lnTo>
                  <a:lnTo>
                    <a:pt x="4897" y="0"/>
                  </a:lnTo>
                  <a:lnTo>
                    <a:pt x="0" y="0"/>
                  </a:lnTo>
                  <a:close/>
                </a:path>
              </a:pathLst>
            </a:custGeom>
            <a:solidFill>
              <a:schemeClr val="bg2">
                <a:alpha val="30196"/>
              </a:schemeClr>
            </a:solidFill>
            <a:ln w="9525">
              <a:noFill/>
              <a:round/>
              <a:headEnd/>
              <a:tailEnd/>
            </a:ln>
          </p:spPr>
          <p:txBody>
            <a:bodyPr/>
            <a:lstStyle/>
            <a:p>
              <a:pPr>
                <a:defRPr/>
              </a:pPr>
              <a:endParaRPr lang="en-US"/>
            </a:p>
          </p:txBody>
        </p:sp>
        <p:sp>
          <p:nvSpPr>
            <p:cNvPr id="7" name="Freeform 5"/>
            <p:cNvSpPr>
              <a:spLocks/>
            </p:cNvSpPr>
            <p:nvPr/>
          </p:nvSpPr>
          <p:spPr bwMode="ltGray">
            <a:xfrm>
              <a:off x="201" y="2377"/>
              <a:ext cx="3455" cy="29"/>
            </a:xfrm>
            <a:custGeom>
              <a:avLst/>
              <a:gdLst/>
              <a:ahLst/>
              <a:cxnLst>
                <a:cxn ang="0">
                  <a:pos x="0" y="0"/>
                </a:cxn>
                <a:cxn ang="0">
                  <a:pos x="0" y="149"/>
                </a:cxn>
                <a:cxn ang="0">
                  <a:pos x="5387" y="149"/>
                </a:cxn>
                <a:cxn ang="0">
                  <a:pos x="5387" y="0"/>
                </a:cxn>
                <a:cxn ang="0">
                  <a:pos x="0" y="0"/>
                </a:cxn>
                <a:cxn ang="0">
                  <a:pos x="0" y="0"/>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w="9525" cap="flat" cmpd="sng">
              <a:noFill/>
              <a:prstDash val="solid"/>
              <a:round/>
              <a:headEnd type="none" w="med" len="med"/>
              <a:tailEnd type="none" w="med" len="med"/>
            </a:ln>
            <a:effectLst/>
          </p:spPr>
          <p:txBody>
            <a:bodyPr/>
            <a:lstStyle/>
            <a:p>
              <a:pPr>
                <a:defRPr/>
              </a:pPr>
              <a:endParaRPr lang="en-CA" dirty="0"/>
            </a:p>
          </p:txBody>
        </p:sp>
        <p:sp>
          <p:nvSpPr>
            <p:cNvPr id="8" name="Freeform 6"/>
            <p:cNvSpPr>
              <a:spLocks/>
            </p:cNvSpPr>
            <p:nvPr/>
          </p:nvSpPr>
          <p:spPr bwMode="ltGray">
            <a:xfrm>
              <a:off x="528" y="1104"/>
              <a:ext cx="4894" cy="29"/>
            </a:xfrm>
            <a:custGeom>
              <a:avLst/>
              <a:gdLst/>
              <a:ahLst/>
              <a:cxnLst>
                <a:cxn ang="0">
                  <a:pos x="0" y="0"/>
                </a:cxn>
                <a:cxn ang="0">
                  <a:pos x="0" y="149"/>
                </a:cxn>
                <a:cxn ang="0">
                  <a:pos x="5387" y="149"/>
                </a:cxn>
                <a:cxn ang="0">
                  <a:pos x="5387" y="0"/>
                </a:cxn>
                <a:cxn ang="0">
                  <a:pos x="0" y="0"/>
                </a:cxn>
                <a:cxn ang="0">
                  <a:pos x="0" y="0"/>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w="9525" cap="flat" cmpd="sng">
              <a:noFill/>
              <a:prstDash val="solid"/>
              <a:round/>
              <a:headEnd type="none" w="med" len="med"/>
              <a:tailEnd type="none" w="med" len="med"/>
            </a:ln>
            <a:effectLst/>
          </p:spPr>
          <p:txBody>
            <a:bodyPr/>
            <a:lstStyle/>
            <a:p>
              <a:pPr>
                <a:defRPr/>
              </a:pPr>
              <a:endParaRPr lang="en-CA" dirty="0"/>
            </a:p>
          </p:txBody>
        </p:sp>
        <p:sp>
          <p:nvSpPr>
            <p:cNvPr id="9" name="Freeform 7"/>
            <p:cNvSpPr>
              <a:spLocks/>
            </p:cNvSpPr>
            <p:nvPr/>
          </p:nvSpPr>
          <p:spPr bwMode="ltGray">
            <a:xfrm>
              <a:off x="201" y="2377"/>
              <a:ext cx="30" cy="1958"/>
            </a:xfrm>
            <a:custGeom>
              <a:avLst/>
              <a:gdLst/>
              <a:ahLst/>
              <a:cxnLst>
                <a:cxn ang="0">
                  <a:pos x="0" y="0"/>
                </a:cxn>
                <a:cxn ang="0">
                  <a:pos x="0" y="1416"/>
                </a:cxn>
                <a:cxn ang="0">
                  <a:pos x="29" y="1416"/>
                </a:cxn>
                <a:cxn ang="0">
                  <a:pos x="30" y="27"/>
                </a:cxn>
                <a:cxn ang="0">
                  <a:pos x="0" y="0"/>
                </a:cxn>
                <a:cxn ang="0">
                  <a:pos x="0" y="0"/>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0"/>
                  </a:schemeClr>
                </a:gs>
              </a:gsLst>
              <a:lin ang="5400000" scaled="1"/>
            </a:gradFill>
            <a:ln w="9525" cap="flat" cmpd="sng">
              <a:noFill/>
              <a:prstDash val="solid"/>
              <a:round/>
              <a:headEnd type="none" w="med" len="med"/>
              <a:tailEnd type="none" w="med" len="med"/>
            </a:ln>
            <a:effectLst/>
          </p:spPr>
          <p:txBody>
            <a:bodyPr/>
            <a:lstStyle/>
            <a:p>
              <a:pPr>
                <a:defRPr/>
              </a:pPr>
              <a:endParaRPr lang="en-CA" dirty="0"/>
            </a:p>
          </p:txBody>
        </p:sp>
        <p:sp>
          <p:nvSpPr>
            <p:cNvPr id="10" name="Freeform 8"/>
            <p:cNvSpPr>
              <a:spLocks/>
            </p:cNvSpPr>
            <p:nvPr/>
          </p:nvSpPr>
          <p:spPr bwMode="ltGray">
            <a:xfrm>
              <a:off x="528" y="1104"/>
              <a:ext cx="29" cy="3225"/>
            </a:xfrm>
            <a:custGeom>
              <a:avLst/>
              <a:gdLst/>
              <a:ahLst/>
              <a:cxnLst>
                <a:cxn ang="0">
                  <a:pos x="0" y="0"/>
                </a:cxn>
                <a:cxn ang="0">
                  <a:pos x="0" y="2161"/>
                </a:cxn>
                <a:cxn ang="0">
                  <a:pos x="29" y="2161"/>
                </a:cxn>
                <a:cxn ang="0">
                  <a:pos x="27" y="27"/>
                </a:cxn>
                <a:cxn ang="0">
                  <a:pos x="0" y="0"/>
                </a:cxn>
                <a:cxn ang="0">
                  <a:pos x="0" y="0"/>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alpha val="0"/>
                  </a:schemeClr>
                </a:gs>
              </a:gsLst>
              <a:lin ang="5400000" scaled="1"/>
            </a:gradFill>
            <a:ln w="9525" cap="flat" cmpd="sng">
              <a:noFill/>
              <a:prstDash val="solid"/>
              <a:round/>
              <a:headEnd type="none" w="med" len="med"/>
              <a:tailEnd type="none" w="med" len="med"/>
            </a:ln>
            <a:effectLst/>
          </p:spPr>
          <p:txBody>
            <a:bodyPr/>
            <a:lstStyle/>
            <a:p>
              <a:pPr>
                <a:defRPr/>
              </a:pPr>
              <a:endParaRPr lang="en-CA" dirty="0"/>
            </a:p>
          </p:txBody>
        </p:sp>
      </p:grpSp>
      <p:sp>
        <p:nvSpPr>
          <p:cNvPr id="61449" name="Rectangle 9"/>
          <p:cNvSpPr>
            <a:spLocks noGrp="1" noChangeArrowheads="1"/>
          </p:cNvSpPr>
          <p:nvPr>
            <p:ph type="ctrTitle" sz="quarter"/>
          </p:nvPr>
        </p:nvSpPr>
        <p:spPr>
          <a:xfrm>
            <a:off x="990600" y="1905000"/>
            <a:ext cx="7772400" cy="1736725"/>
          </a:xfrm>
        </p:spPr>
        <p:txBody>
          <a:bodyPr anchor="t"/>
          <a:lstStyle>
            <a:lvl1pPr>
              <a:defRPr sz="5400"/>
            </a:lvl1pPr>
          </a:lstStyle>
          <a:p>
            <a:r>
              <a:rPr lang="en-US"/>
              <a:t>Click to edit Master title style</a:t>
            </a:r>
          </a:p>
        </p:txBody>
      </p:sp>
      <p:sp>
        <p:nvSpPr>
          <p:cNvPr id="61450" name="Rectangle 10"/>
          <p:cNvSpPr>
            <a:spLocks noGrp="1" noChangeArrowheads="1"/>
          </p:cNvSpPr>
          <p:nvPr>
            <p:ph type="subTitle" sz="quarter" idx="1"/>
          </p:nvPr>
        </p:nvSpPr>
        <p:spPr>
          <a:xfrm>
            <a:off x="990600" y="3962400"/>
            <a:ext cx="6781800" cy="1752600"/>
          </a:xfrm>
        </p:spPr>
        <p:txBody>
          <a:bodyPr/>
          <a:lstStyle>
            <a:lvl1pPr marL="0" indent="0">
              <a:buFont typeface="Wingdings" pitchFamily="2" charset="2"/>
              <a:buNone/>
              <a:defRPr/>
            </a:lvl1pPr>
          </a:lstStyle>
          <a:p>
            <a:r>
              <a:rPr lang="en-US"/>
              <a:t>Click to edit Master subtitle style</a:t>
            </a:r>
          </a:p>
        </p:txBody>
      </p:sp>
      <p:sp>
        <p:nvSpPr>
          <p:cNvPr id="11" name="Rectangle 11"/>
          <p:cNvSpPr>
            <a:spLocks noGrp="1" noChangeArrowheads="1"/>
          </p:cNvSpPr>
          <p:nvPr>
            <p:ph type="dt" sz="quarter" idx="10"/>
          </p:nvPr>
        </p:nvSpPr>
        <p:spPr>
          <a:xfrm>
            <a:off x="990600" y="6245225"/>
            <a:ext cx="1901825" cy="476250"/>
          </a:xfrm>
        </p:spPr>
        <p:txBody>
          <a:bodyPr/>
          <a:lstStyle>
            <a:lvl1pPr>
              <a:defRPr/>
            </a:lvl1pPr>
          </a:lstStyle>
          <a:p>
            <a:pPr>
              <a:defRPr/>
            </a:pPr>
            <a:endParaRPr lang="en-US"/>
          </a:p>
        </p:txBody>
      </p:sp>
      <p:sp>
        <p:nvSpPr>
          <p:cNvPr id="12" name="Rectangle 12"/>
          <p:cNvSpPr>
            <a:spLocks noGrp="1" noChangeArrowheads="1"/>
          </p:cNvSpPr>
          <p:nvPr>
            <p:ph type="ftr" sz="quarter" idx="11"/>
          </p:nvPr>
        </p:nvSpPr>
        <p:spPr>
          <a:xfrm>
            <a:off x="3468688" y="6245225"/>
            <a:ext cx="2895600" cy="476250"/>
          </a:xfrm>
        </p:spPr>
        <p:txBody>
          <a:bodyPr/>
          <a:lstStyle>
            <a:lvl1pPr>
              <a:defRPr/>
            </a:lvl1pPr>
          </a:lstStyle>
          <a:p>
            <a:pPr>
              <a:defRPr/>
            </a:pPr>
            <a:endParaRPr lang="en-US"/>
          </a:p>
        </p:txBody>
      </p:sp>
      <p:sp>
        <p:nvSpPr>
          <p:cNvPr id="13" name="Rectangle 13"/>
          <p:cNvSpPr>
            <a:spLocks noGrp="1" noChangeArrowheads="1"/>
          </p:cNvSpPr>
          <p:nvPr>
            <p:ph type="sldNum" sz="quarter" idx="12"/>
          </p:nvPr>
        </p:nvSpPr>
        <p:spPr/>
        <p:txBody>
          <a:bodyPr/>
          <a:lstStyle>
            <a:lvl1pPr>
              <a:defRPr/>
            </a:lvl1pPr>
          </a:lstStyle>
          <a:p>
            <a:pPr>
              <a:defRPr/>
            </a:pPr>
            <a:fld id="{9257A8BC-904B-4EC7-AA09-C0904EFE67C0}"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023184A8-C309-4E5C-AD46-AFAE5BED613D}"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8463" y="244475"/>
            <a:ext cx="2097087"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44475"/>
            <a:ext cx="6138863"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6B9441F1-62DA-4481-898C-47954279FC28}"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A4886E0C-7EEB-43BF-8ACB-2E7F974F45FD}"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13148803-A05E-4425-9C99-74E4E35AB289}"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838200" y="1905000"/>
            <a:ext cx="39274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918075" y="1905000"/>
            <a:ext cx="39274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B5B3AFB0-8B57-4E43-929C-670FB09A81E3}"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Rectangle 11"/>
          <p:cNvSpPr>
            <a:spLocks noGrp="1" noChangeArrowheads="1"/>
          </p:cNvSpPr>
          <p:nvPr>
            <p:ph type="dt" sz="half" idx="10"/>
          </p:nvPr>
        </p:nvSpPr>
        <p:spPr>
          <a:ln/>
        </p:spPr>
        <p:txBody>
          <a:bodyPr/>
          <a:lstStyle>
            <a:lvl1pPr>
              <a:defRPr/>
            </a:lvl1pPr>
          </a:lstStyle>
          <a:p>
            <a:pPr>
              <a:defRPr/>
            </a:pPr>
            <a:endParaRPr lang="en-US"/>
          </a:p>
        </p:txBody>
      </p:sp>
      <p:sp>
        <p:nvSpPr>
          <p:cNvPr id="8" name="Rectangle 12"/>
          <p:cNvSpPr>
            <a:spLocks noGrp="1" noChangeArrowheads="1"/>
          </p:cNvSpPr>
          <p:nvPr>
            <p:ph type="ftr" sz="quarter" idx="11"/>
          </p:nvPr>
        </p:nvSpPr>
        <p:spPr>
          <a:ln/>
        </p:spPr>
        <p:txBody>
          <a:bodyPr/>
          <a:lstStyle>
            <a:lvl1pPr>
              <a:defRPr/>
            </a:lvl1pPr>
          </a:lstStyle>
          <a:p>
            <a:pPr>
              <a:defRPr/>
            </a:pPr>
            <a:endParaRPr lang="en-US"/>
          </a:p>
        </p:txBody>
      </p:sp>
      <p:sp>
        <p:nvSpPr>
          <p:cNvPr id="9" name="Rectangle 13"/>
          <p:cNvSpPr>
            <a:spLocks noGrp="1" noChangeArrowheads="1"/>
          </p:cNvSpPr>
          <p:nvPr>
            <p:ph type="sldNum" sz="quarter" idx="12"/>
          </p:nvPr>
        </p:nvSpPr>
        <p:spPr>
          <a:ln/>
        </p:spPr>
        <p:txBody>
          <a:bodyPr/>
          <a:lstStyle>
            <a:lvl1pPr>
              <a:defRPr/>
            </a:lvl1pPr>
          </a:lstStyle>
          <a:p>
            <a:pPr>
              <a:defRPr/>
            </a:pPr>
            <a:fld id="{16A1C889-DF25-4660-A9A3-37CF1EC673BD}"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Rectangle 11"/>
          <p:cNvSpPr>
            <a:spLocks noGrp="1" noChangeArrowheads="1"/>
          </p:cNvSpPr>
          <p:nvPr>
            <p:ph type="dt" sz="half" idx="10"/>
          </p:nvPr>
        </p:nvSpPr>
        <p:spPr>
          <a:ln/>
        </p:spPr>
        <p:txBody>
          <a:bodyPr/>
          <a:lstStyle>
            <a:lvl1pPr>
              <a:defRPr/>
            </a:lvl1pPr>
          </a:lstStyle>
          <a:p>
            <a:pPr>
              <a:defRPr/>
            </a:pPr>
            <a:endParaRPr lang="en-US"/>
          </a:p>
        </p:txBody>
      </p:sp>
      <p:sp>
        <p:nvSpPr>
          <p:cNvPr id="4" name="Rectangle 12"/>
          <p:cNvSpPr>
            <a:spLocks noGrp="1" noChangeArrowheads="1"/>
          </p:cNvSpPr>
          <p:nvPr>
            <p:ph type="ftr" sz="quarter" idx="11"/>
          </p:nvPr>
        </p:nvSpPr>
        <p:spPr>
          <a:ln/>
        </p:spPr>
        <p:txBody>
          <a:bodyPr/>
          <a:lstStyle>
            <a:lvl1pPr>
              <a:defRPr/>
            </a:lvl1pPr>
          </a:lstStyle>
          <a:p>
            <a:pPr>
              <a:defRPr/>
            </a:pPr>
            <a:endParaRPr lang="en-US"/>
          </a:p>
        </p:txBody>
      </p:sp>
      <p:sp>
        <p:nvSpPr>
          <p:cNvPr id="5" name="Rectangle 13"/>
          <p:cNvSpPr>
            <a:spLocks noGrp="1" noChangeArrowheads="1"/>
          </p:cNvSpPr>
          <p:nvPr>
            <p:ph type="sldNum" sz="quarter" idx="12"/>
          </p:nvPr>
        </p:nvSpPr>
        <p:spPr>
          <a:ln/>
        </p:spPr>
        <p:txBody>
          <a:bodyPr/>
          <a:lstStyle>
            <a:lvl1pPr>
              <a:defRPr/>
            </a:lvl1pPr>
          </a:lstStyle>
          <a:p>
            <a:pPr>
              <a:defRPr/>
            </a:pPr>
            <a:fld id="{BE15D8BF-5D63-4900-95E7-668B091D7514}"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en-US"/>
          </a:p>
        </p:txBody>
      </p:sp>
      <p:sp>
        <p:nvSpPr>
          <p:cNvPr id="3" name="Rectangle 12"/>
          <p:cNvSpPr>
            <a:spLocks noGrp="1" noChangeArrowheads="1"/>
          </p:cNvSpPr>
          <p:nvPr>
            <p:ph type="ftr" sz="quarter" idx="11"/>
          </p:nvPr>
        </p:nvSpPr>
        <p:spPr>
          <a:ln/>
        </p:spPr>
        <p:txBody>
          <a:bodyPr/>
          <a:lstStyle>
            <a:lvl1pPr>
              <a:defRPr/>
            </a:lvl1pPr>
          </a:lstStyle>
          <a:p>
            <a:pPr>
              <a:defRPr/>
            </a:pPr>
            <a:endParaRPr lang="en-US"/>
          </a:p>
        </p:txBody>
      </p:sp>
      <p:sp>
        <p:nvSpPr>
          <p:cNvPr id="4" name="Rectangle 13"/>
          <p:cNvSpPr>
            <a:spLocks noGrp="1" noChangeArrowheads="1"/>
          </p:cNvSpPr>
          <p:nvPr>
            <p:ph type="sldNum" sz="quarter" idx="12"/>
          </p:nvPr>
        </p:nvSpPr>
        <p:spPr>
          <a:ln/>
        </p:spPr>
        <p:txBody>
          <a:bodyPr/>
          <a:lstStyle>
            <a:lvl1pPr>
              <a:defRPr/>
            </a:lvl1pPr>
          </a:lstStyle>
          <a:p>
            <a:pPr>
              <a:defRPr/>
            </a:pPr>
            <a:fld id="{2482C965-1165-40D7-A32F-943F802645F5}"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2577A741-7E27-4777-AF92-34D848ADF9C5}"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4E2188F2-095B-4C70-893C-9DF053EA84BD}"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accent2"/>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319088" y="1828800"/>
            <a:ext cx="8824912" cy="5029200"/>
            <a:chOff x="201" y="1152"/>
            <a:chExt cx="5559" cy="3168"/>
          </a:xfrm>
        </p:grpSpPr>
        <p:sp>
          <p:nvSpPr>
            <p:cNvPr id="1032" name="Freeform 3"/>
            <p:cNvSpPr>
              <a:spLocks/>
            </p:cNvSpPr>
            <p:nvPr/>
          </p:nvSpPr>
          <p:spPr bwMode="ltGray">
            <a:xfrm>
              <a:off x="528" y="2909"/>
              <a:ext cx="5232" cy="1411"/>
            </a:xfrm>
            <a:custGeom>
              <a:avLst/>
              <a:gdLst>
                <a:gd name="T0" fmla="*/ 0 w 4897"/>
                <a:gd name="T1" fmla="*/ 0 h 2182"/>
                <a:gd name="T2" fmla="*/ 0 w 4897"/>
                <a:gd name="T3" fmla="*/ 1411 h 2182"/>
                <a:gd name="T4" fmla="*/ 5232 w 4897"/>
                <a:gd name="T5" fmla="*/ 1411 h 2182"/>
                <a:gd name="T6" fmla="*/ 5232 w 4897"/>
                <a:gd name="T7" fmla="*/ 0 h 2182"/>
                <a:gd name="T8" fmla="*/ 0 w 4897"/>
                <a:gd name="T9" fmla="*/ 0 h 2182"/>
                <a:gd name="T10" fmla="*/ 0 w 4897"/>
                <a:gd name="T11" fmla="*/ 0 h 218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97" h="2182">
                  <a:moveTo>
                    <a:pt x="0" y="0"/>
                  </a:moveTo>
                  <a:lnTo>
                    <a:pt x="0" y="2182"/>
                  </a:lnTo>
                  <a:lnTo>
                    <a:pt x="4897" y="2182"/>
                  </a:lnTo>
                  <a:lnTo>
                    <a:pt x="4897" y="0"/>
                  </a:lnTo>
                  <a:lnTo>
                    <a:pt x="0" y="0"/>
                  </a:lnTo>
                  <a:close/>
                </a:path>
              </a:pathLst>
            </a:custGeom>
            <a:solidFill>
              <a:schemeClr val="bg2">
                <a:alpha val="30196"/>
              </a:schemeClr>
            </a:solidFill>
            <a:ln w="9525">
              <a:noFill/>
              <a:round/>
              <a:headEnd/>
              <a:tailEnd/>
            </a:ln>
          </p:spPr>
          <p:txBody>
            <a:bodyPr/>
            <a:lstStyle/>
            <a:p>
              <a:pPr>
                <a:defRPr/>
              </a:pPr>
              <a:endParaRPr lang="en-US"/>
            </a:p>
          </p:txBody>
        </p:sp>
        <p:sp>
          <p:nvSpPr>
            <p:cNvPr id="1033" name="Freeform 4"/>
            <p:cNvSpPr>
              <a:spLocks/>
            </p:cNvSpPr>
            <p:nvPr/>
          </p:nvSpPr>
          <p:spPr bwMode="ltGray">
            <a:xfrm>
              <a:off x="210" y="1152"/>
              <a:ext cx="5550" cy="3168"/>
            </a:xfrm>
            <a:custGeom>
              <a:avLst/>
              <a:gdLst>
                <a:gd name="T0" fmla="*/ 330 w 5550"/>
                <a:gd name="T1" fmla="*/ 1764 h 3168"/>
                <a:gd name="T2" fmla="*/ 0 w 5550"/>
                <a:gd name="T3" fmla="*/ 1764 h 3168"/>
                <a:gd name="T4" fmla="*/ 0 w 5550"/>
                <a:gd name="T5" fmla="*/ 3168 h 3168"/>
                <a:gd name="T6" fmla="*/ 5550 w 5550"/>
                <a:gd name="T7" fmla="*/ 3168 h 3168"/>
                <a:gd name="T8" fmla="*/ 5550 w 5550"/>
                <a:gd name="T9" fmla="*/ 0 h 3168"/>
                <a:gd name="T10" fmla="*/ 330 w 5550"/>
                <a:gd name="T11" fmla="*/ 0 h 3168"/>
                <a:gd name="T12" fmla="*/ 330 w 5550"/>
                <a:gd name="T13" fmla="*/ 1764 h 316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550" h="3168">
                  <a:moveTo>
                    <a:pt x="330" y="1764"/>
                  </a:moveTo>
                  <a:lnTo>
                    <a:pt x="0" y="1764"/>
                  </a:lnTo>
                  <a:lnTo>
                    <a:pt x="0" y="3168"/>
                  </a:lnTo>
                  <a:lnTo>
                    <a:pt x="5550" y="3168"/>
                  </a:lnTo>
                  <a:lnTo>
                    <a:pt x="5550" y="0"/>
                  </a:lnTo>
                  <a:lnTo>
                    <a:pt x="330" y="0"/>
                  </a:lnTo>
                  <a:lnTo>
                    <a:pt x="330" y="1764"/>
                  </a:lnTo>
                  <a:close/>
                </a:path>
              </a:pathLst>
            </a:custGeom>
            <a:solidFill>
              <a:schemeClr val="bg2">
                <a:alpha val="30196"/>
              </a:schemeClr>
            </a:solidFill>
            <a:ln w="9525">
              <a:noFill/>
              <a:round/>
              <a:headEnd/>
              <a:tailEnd/>
            </a:ln>
          </p:spPr>
          <p:txBody>
            <a:bodyPr/>
            <a:lstStyle/>
            <a:p>
              <a:pPr>
                <a:defRPr/>
              </a:pPr>
              <a:endParaRPr lang="en-US"/>
            </a:p>
          </p:txBody>
        </p:sp>
        <p:sp>
          <p:nvSpPr>
            <p:cNvPr id="1034" name="Freeform 5"/>
            <p:cNvSpPr>
              <a:spLocks/>
            </p:cNvSpPr>
            <p:nvPr/>
          </p:nvSpPr>
          <p:spPr bwMode="ltGray">
            <a:xfrm>
              <a:off x="528" y="2932"/>
              <a:ext cx="5232" cy="1388"/>
            </a:xfrm>
            <a:custGeom>
              <a:avLst/>
              <a:gdLst>
                <a:gd name="T0" fmla="*/ 0 w 4897"/>
                <a:gd name="T1" fmla="*/ 0 h 2182"/>
                <a:gd name="T2" fmla="*/ 0 w 4897"/>
                <a:gd name="T3" fmla="*/ 1388 h 2182"/>
                <a:gd name="T4" fmla="*/ 5232 w 4897"/>
                <a:gd name="T5" fmla="*/ 1388 h 2182"/>
                <a:gd name="T6" fmla="*/ 5232 w 4897"/>
                <a:gd name="T7" fmla="*/ 0 h 2182"/>
                <a:gd name="T8" fmla="*/ 0 w 4897"/>
                <a:gd name="T9" fmla="*/ 0 h 2182"/>
                <a:gd name="T10" fmla="*/ 0 w 4897"/>
                <a:gd name="T11" fmla="*/ 0 h 218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97" h="2182">
                  <a:moveTo>
                    <a:pt x="0" y="0"/>
                  </a:moveTo>
                  <a:lnTo>
                    <a:pt x="0" y="2182"/>
                  </a:lnTo>
                  <a:lnTo>
                    <a:pt x="4897" y="2182"/>
                  </a:lnTo>
                  <a:lnTo>
                    <a:pt x="4897" y="0"/>
                  </a:lnTo>
                  <a:lnTo>
                    <a:pt x="0" y="0"/>
                  </a:lnTo>
                  <a:close/>
                </a:path>
              </a:pathLst>
            </a:custGeom>
            <a:solidFill>
              <a:schemeClr val="accent2">
                <a:alpha val="0"/>
              </a:schemeClr>
            </a:solidFill>
            <a:ln w="9525">
              <a:noFill/>
              <a:round/>
              <a:headEnd/>
              <a:tailEnd/>
            </a:ln>
          </p:spPr>
          <p:txBody>
            <a:bodyPr/>
            <a:lstStyle/>
            <a:p>
              <a:pPr>
                <a:defRPr/>
              </a:pPr>
              <a:endParaRPr lang="en-US"/>
            </a:p>
          </p:txBody>
        </p:sp>
        <p:sp>
          <p:nvSpPr>
            <p:cNvPr id="60422" name="Freeform 6"/>
            <p:cNvSpPr>
              <a:spLocks/>
            </p:cNvSpPr>
            <p:nvPr/>
          </p:nvSpPr>
          <p:spPr bwMode="ltGray">
            <a:xfrm>
              <a:off x="528" y="1152"/>
              <a:ext cx="4607" cy="29"/>
            </a:xfrm>
            <a:custGeom>
              <a:avLst/>
              <a:gdLst/>
              <a:ahLst/>
              <a:cxnLst>
                <a:cxn ang="0">
                  <a:pos x="0" y="0"/>
                </a:cxn>
                <a:cxn ang="0">
                  <a:pos x="0" y="149"/>
                </a:cxn>
                <a:cxn ang="0">
                  <a:pos x="5387" y="149"/>
                </a:cxn>
                <a:cxn ang="0">
                  <a:pos x="5387" y="0"/>
                </a:cxn>
                <a:cxn ang="0">
                  <a:pos x="0" y="0"/>
                </a:cxn>
                <a:cxn ang="0">
                  <a:pos x="0" y="0"/>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w="9525" cap="flat" cmpd="sng">
              <a:noFill/>
              <a:prstDash val="solid"/>
              <a:round/>
              <a:headEnd type="none" w="med" len="med"/>
              <a:tailEnd type="none" w="med" len="med"/>
            </a:ln>
            <a:effectLst/>
          </p:spPr>
          <p:txBody>
            <a:bodyPr/>
            <a:lstStyle/>
            <a:p>
              <a:pPr>
                <a:defRPr/>
              </a:pPr>
              <a:endParaRPr lang="en-CA" dirty="0"/>
            </a:p>
          </p:txBody>
        </p:sp>
        <p:sp>
          <p:nvSpPr>
            <p:cNvPr id="60423" name="Freeform 7"/>
            <p:cNvSpPr>
              <a:spLocks/>
            </p:cNvSpPr>
            <p:nvPr/>
          </p:nvSpPr>
          <p:spPr bwMode="ltGray">
            <a:xfrm>
              <a:off x="528" y="1152"/>
              <a:ext cx="29" cy="1785"/>
            </a:xfrm>
            <a:custGeom>
              <a:avLst/>
              <a:gdLst/>
              <a:ahLst/>
              <a:cxnLst>
                <a:cxn ang="0">
                  <a:pos x="0" y="0"/>
                </a:cxn>
                <a:cxn ang="0">
                  <a:pos x="0" y="2161"/>
                </a:cxn>
                <a:cxn ang="0">
                  <a:pos x="29" y="2161"/>
                </a:cxn>
                <a:cxn ang="0">
                  <a:pos x="27" y="27"/>
                </a:cxn>
                <a:cxn ang="0">
                  <a:pos x="0" y="0"/>
                </a:cxn>
                <a:cxn ang="0">
                  <a:pos x="0" y="0"/>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gs>
              </a:gsLst>
              <a:lin ang="5400000" scaled="1"/>
            </a:gradFill>
            <a:ln w="9525" cap="flat" cmpd="sng">
              <a:noFill/>
              <a:prstDash val="solid"/>
              <a:round/>
              <a:headEnd type="none" w="med" len="med"/>
              <a:tailEnd type="none" w="med" len="med"/>
            </a:ln>
            <a:effectLst/>
          </p:spPr>
          <p:txBody>
            <a:bodyPr/>
            <a:lstStyle/>
            <a:p>
              <a:pPr>
                <a:defRPr/>
              </a:pPr>
              <a:endParaRPr lang="en-CA" dirty="0"/>
            </a:p>
          </p:txBody>
        </p:sp>
        <p:sp>
          <p:nvSpPr>
            <p:cNvPr id="60424" name="Freeform 8"/>
            <p:cNvSpPr>
              <a:spLocks/>
            </p:cNvSpPr>
            <p:nvPr/>
          </p:nvSpPr>
          <p:spPr bwMode="ltGray">
            <a:xfrm>
              <a:off x="527" y="2904"/>
              <a:ext cx="29" cy="1416"/>
            </a:xfrm>
            <a:custGeom>
              <a:avLst/>
              <a:gdLst/>
              <a:ahLst/>
              <a:cxnLst>
                <a:cxn ang="0">
                  <a:pos x="0" y="1416"/>
                </a:cxn>
                <a:cxn ang="0">
                  <a:pos x="29" y="1416"/>
                </a:cxn>
                <a:cxn ang="0">
                  <a:pos x="28" y="24"/>
                </a:cxn>
                <a:cxn ang="0">
                  <a:pos x="0" y="0"/>
                </a:cxn>
                <a:cxn ang="0">
                  <a:pos x="0" y="1416"/>
                </a:cxn>
              </a:cxnLst>
              <a:rect l="0" t="0" r="r" b="b"/>
              <a:pathLst>
                <a:path w="29" h="1416">
                  <a:moveTo>
                    <a:pt x="0" y="1416"/>
                  </a:moveTo>
                  <a:lnTo>
                    <a:pt x="29" y="1416"/>
                  </a:lnTo>
                  <a:lnTo>
                    <a:pt x="28" y="24"/>
                  </a:lnTo>
                  <a:lnTo>
                    <a:pt x="0" y="0"/>
                  </a:lnTo>
                  <a:lnTo>
                    <a:pt x="0" y="1416"/>
                  </a:lnTo>
                  <a:close/>
                </a:path>
              </a:pathLst>
            </a:custGeom>
            <a:gradFill rotWithShape="1">
              <a:gsLst>
                <a:gs pos="0">
                  <a:schemeClr val="bg2">
                    <a:gamma/>
                    <a:tint val="87843"/>
                    <a:invGamma/>
                  </a:schemeClr>
                </a:gs>
                <a:gs pos="100000">
                  <a:schemeClr val="bg2">
                    <a:alpha val="0"/>
                  </a:schemeClr>
                </a:gs>
              </a:gsLst>
              <a:lin ang="5400000" scaled="1"/>
            </a:gradFill>
            <a:ln w="9525" cap="flat" cmpd="sng">
              <a:noFill/>
              <a:prstDash val="solid"/>
              <a:round/>
              <a:headEnd type="none" w="med" len="med"/>
              <a:tailEnd type="none" w="med" len="med"/>
            </a:ln>
            <a:effectLst/>
          </p:spPr>
          <p:txBody>
            <a:bodyPr/>
            <a:lstStyle/>
            <a:p>
              <a:pPr>
                <a:defRPr/>
              </a:pPr>
              <a:endParaRPr lang="en-CA" dirty="0"/>
            </a:p>
          </p:txBody>
        </p:sp>
        <p:sp>
          <p:nvSpPr>
            <p:cNvPr id="60425" name="Freeform 9"/>
            <p:cNvSpPr>
              <a:spLocks/>
            </p:cNvSpPr>
            <p:nvPr/>
          </p:nvSpPr>
          <p:spPr bwMode="ltGray">
            <a:xfrm>
              <a:off x="201" y="2904"/>
              <a:ext cx="2879" cy="29"/>
            </a:xfrm>
            <a:custGeom>
              <a:avLst/>
              <a:gdLst/>
              <a:ahLst/>
              <a:cxnLst>
                <a:cxn ang="0">
                  <a:pos x="0" y="0"/>
                </a:cxn>
                <a:cxn ang="0">
                  <a:pos x="0" y="149"/>
                </a:cxn>
                <a:cxn ang="0">
                  <a:pos x="5387" y="149"/>
                </a:cxn>
                <a:cxn ang="0">
                  <a:pos x="5387" y="0"/>
                </a:cxn>
                <a:cxn ang="0">
                  <a:pos x="0" y="0"/>
                </a:cxn>
                <a:cxn ang="0">
                  <a:pos x="0" y="0"/>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w="9525" cap="flat" cmpd="sng">
              <a:noFill/>
              <a:prstDash val="solid"/>
              <a:round/>
              <a:headEnd type="none" w="med" len="med"/>
              <a:tailEnd type="none" w="med" len="med"/>
            </a:ln>
            <a:effectLst/>
          </p:spPr>
          <p:txBody>
            <a:bodyPr/>
            <a:lstStyle/>
            <a:p>
              <a:pPr>
                <a:defRPr/>
              </a:pPr>
              <a:endParaRPr lang="en-CA" dirty="0"/>
            </a:p>
          </p:txBody>
        </p:sp>
        <p:sp>
          <p:nvSpPr>
            <p:cNvPr id="60426" name="Freeform 10"/>
            <p:cNvSpPr>
              <a:spLocks/>
            </p:cNvSpPr>
            <p:nvPr/>
          </p:nvSpPr>
          <p:spPr bwMode="ltGray">
            <a:xfrm>
              <a:off x="201" y="2904"/>
              <a:ext cx="30" cy="1416"/>
            </a:xfrm>
            <a:custGeom>
              <a:avLst/>
              <a:gdLst/>
              <a:ahLst/>
              <a:cxnLst>
                <a:cxn ang="0">
                  <a:pos x="0" y="0"/>
                </a:cxn>
                <a:cxn ang="0">
                  <a:pos x="0" y="1416"/>
                </a:cxn>
                <a:cxn ang="0">
                  <a:pos x="29" y="1416"/>
                </a:cxn>
                <a:cxn ang="0">
                  <a:pos x="30" y="27"/>
                </a:cxn>
                <a:cxn ang="0">
                  <a:pos x="0" y="0"/>
                </a:cxn>
                <a:cxn ang="0">
                  <a:pos x="0" y="0"/>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10001"/>
                  </a:schemeClr>
                </a:gs>
              </a:gsLst>
              <a:lin ang="5400000" scaled="1"/>
            </a:gradFill>
            <a:ln w="9525" cap="flat" cmpd="sng">
              <a:noFill/>
              <a:prstDash val="solid"/>
              <a:round/>
              <a:headEnd type="none" w="med" len="med"/>
              <a:tailEnd type="none" w="med" len="med"/>
            </a:ln>
            <a:effectLst/>
          </p:spPr>
          <p:txBody>
            <a:bodyPr/>
            <a:lstStyle/>
            <a:p>
              <a:pPr>
                <a:defRPr/>
              </a:pPr>
              <a:endParaRPr lang="en-CA" dirty="0"/>
            </a:p>
          </p:txBody>
        </p:sp>
      </p:grpSp>
      <p:sp>
        <p:nvSpPr>
          <p:cNvPr id="60427" name="Rectangle 11"/>
          <p:cNvSpPr>
            <a:spLocks noGrp="1" noChangeArrowheads="1"/>
          </p:cNvSpPr>
          <p:nvPr>
            <p:ph type="dt" sz="half" idx="2"/>
          </p:nvPr>
        </p:nvSpPr>
        <p:spPr bwMode="auto">
          <a:xfrm>
            <a:off x="838200" y="6245225"/>
            <a:ext cx="190182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effectLst>
                  <a:outerShdw blurRad="38100" dist="38100" dir="2700000" algn="tl">
                    <a:srgbClr val="000000"/>
                  </a:outerShdw>
                </a:effectLst>
              </a:defRPr>
            </a:lvl1pPr>
          </a:lstStyle>
          <a:p>
            <a:pPr>
              <a:defRPr/>
            </a:pPr>
            <a:endParaRPr lang="en-US"/>
          </a:p>
        </p:txBody>
      </p:sp>
      <p:sp>
        <p:nvSpPr>
          <p:cNvPr id="60428" name="Rectangle 12"/>
          <p:cNvSpPr>
            <a:spLocks noGrp="1" noChangeArrowheads="1"/>
          </p:cNvSpPr>
          <p:nvPr>
            <p:ph type="ftr" sz="quarter" idx="3"/>
          </p:nvPr>
        </p:nvSpPr>
        <p:spPr bwMode="auto">
          <a:xfrm>
            <a:off x="34290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effectLst>
                  <a:outerShdw blurRad="38100" dist="38100" dir="2700000" algn="tl">
                    <a:srgbClr val="000000"/>
                  </a:outerShdw>
                </a:effectLst>
              </a:defRPr>
            </a:lvl1pPr>
          </a:lstStyle>
          <a:p>
            <a:pPr>
              <a:defRPr/>
            </a:pPr>
            <a:endParaRPr lang="en-US"/>
          </a:p>
        </p:txBody>
      </p:sp>
      <p:sp>
        <p:nvSpPr>
          <p:cNvPr id="60429" name="Rectangle 13"/>
          <p:cNvSpPr>
            <a:spLocks noGrp="1" noChangeArrowheads="1"/>
          </p:cNvSpPr>
          <p:nvPr>
            <p:ph type="sldNum" sz="quarter" idx="4"/>
          </p:nvPr>
        </p:nvSpPr>
        <p:spPr bwMode="auto">
          <a:xfrm>
            <a:off x="6937375" y="6245225"/>
            <a:ext cx="190182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effectLst>
                  <a:outerShdw blurRad="38100" dist="38100" dir="2700000" algn="tl">
                    <a:srgbClr val="000000"/>
                  </a:outerShdw>
                </a:effectLst>
              </a:defRPr>
            </a:lvl1pPr>
          </a:lstStyle>
          <a:p>
            <a:pPr>
              <a:defRPr/>
            </a:pPr>
            <a:fld id="{EE040B70-176C-42D2-8AA1-F76267252C43}" type="slidenum">
              <a:rPr lang="en-US"/>
              <a:pPr>
                <a:defRPr/>
              </a:pPr>
              <a:t>‹#›</a:t>
            </a:fld>
            <a:endParaRPr lang="en-US" dirty="0"/>
          </a:p>
        </p:txBody>
      </p:sp>
      <p:sp>
        <p:nvSpPr>
          <p:cNvPr id="60430" name="Rectangle 14"/>
          <p:cNvSpPr>
            <a:spLocks noGrp="1" noRot="1" noChangeArrowheads="1"/>
          </p:cNvSpPr>
          <p:nvPr>
            <p:ph type="title"/>
          </p:nvPr>
        </p:nvSpPr>
        <p:spPr bwMode="auto">
          <a:xfrm>
            <a:off x="457200" y="244475"/>
            <a:ext cx="8385175" cy="14319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0431" name="Rectangle 15"/>
          <p:cNvSpPr>
            <a:spLocks noGrp="1" noRot="1" noChangeArrowheads="1"/>
          </p:cNvSpPr>
          <p:nvPr>
            <p:ph type="body" idx="1"/>
          </p:nvPr>
        </p:nvSpPr>
        <p:spPr bwMode="auto">
          <a:xfrm>
            <a:off x="838200" y="1905000"/>
            <a:ext cx="8007350" cy="419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726"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xStyles>
    <p:titleStyle>
      <a:lvl1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2pPr>
      <a:lvl3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3pPr>
      <a:lvl4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4pPr>
      <a:lvl5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9pPr>
    </p:titleStyle>
    <p:bodyStyle>
      <a:lvl1pPr marL="342900" indent="-342900" algn="l" rtl="0" eaLnBrk="0" fontAlgn="base" hangingPunct="0">
        <a:spcBef>
          <a:spcPct val="20000"/>
        </a:spcBef>
        <a:spcAft>
          <a:spcPct val="0"/>
        </a:spcAft>
        <a:buClr>
          <a:schemeClr val="hlink"/>
        </a:buClr>
        <a:buFont typeface="Wingdings"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ctrTitle"/>
          </p:nvPr>
        </p:nvSpPr>
        <p:spPr>
          <a:xfrm>
            <a:off x="228600" y="381000"/>
            <a:ext cx="8534400" cy="3260725"/>
          </a:xfrm>
        </p:spPr>
        <p:txBody>
          <a:bodyPr/>
          <a:lstStyle/>
          <a:p>
            <a:pPr eaLnBrk="1" hangingPunct="1">
              <a:defRPr/>
            </a:pPr>
            <a:r>
              <a:rPr lang="en-US" sz="4800" dirty="0" smtClean="0"/>
              <a:t>S.O. 2.11 – Examine perspectives on the imposition of liberalism</a:t>
            </a:r>
          </a:p>
        </p:txBody>
      </p:sp>
      <p:sp>
        <p:nvSpPr>
          <p:cNvPr id="77827" name="Rectangle 3"/>
          <p:cNvSpPr>
            <a:spLocks noGrp="1" noChangeArrowheads="1"/>
          </p:cNvSpPr>
          <p:nvPr>
            <p:ph type="subTitle" idx="1"/>
          </p:nvPr>
        </p:nvSpPr>
        <p:spPr>
          <a:xfrm>
            <a:off x="76200" y="5867400"/>
            <a:ext cx="6781800" cy="762000"/>
          </a:xfrm>
        </p:spPr>
        <p:txBody>
          <a:bodyPr/>
          <a:lstStyle/>
          <a:p>
            <a:pPr eaLnBrk="1" hangingPunct="1">
              <a:defRPr/>
            </a:pPr>
            <a:r>
              <a:rPr lang="en-US" dirty="0" smtClean="0"/>
              <a:t>Ch. 9 – Imposing liberalism</a:t>
            </a:r>
          </a:p>
        </p:txBody>
      </p:sp>
      <p:pic>
        <p:nvPicPr>
          <p:cNvPr id="3076" name="Picture 5" descr="Looking back … the national chief of the Assembly of First&#10;Nations, Phil Fontaine, responds to the apology from Stephen&#10;Harper, bottom left."/>
          <p:cNvPicPr>
            <a:picLocks noChangeAspect="1" noChangeArrowheads="1"/>
          </p:cNvPicPr>
          <p:nvPr/>
        </p:nvPicPr>
        <p:blipFill>
          <a:blip r:embed="rId2" cstate="print"/>
          <a:srcRect/>
          <a:stretch>
            <a:fillRect/>
          </a:stretch>
        </p:blipFill>
        <p:spPr bwMode="auto">
          <a:xfrm>
            <a:off x="4724400" y="2743200"/>
            <a:ext cx="3581400" cy="31829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5" descr="potlatch"/>
          <p:cNvPicPr>
            <a:picLocks noChangeAspect="1" noChangeArrowheads="1"/>
          </p:cNvPicPr>
          <p:nvPr/>
        </p:nvPicPr>
        <p:blipFill>
          <a:blip r:embed="rId2" cstate="print"/>
          <a:srcRect/>
          <a:stretch>
            <a:fillRect/>
          </a:stretch>
        </p:blipFill>
        <p:spPr bwMode="auto">
          <a:xfrm>
            <a:off x="228600" y="1371600"/>
            <a:ext cx="8688388" cy="4191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Attempts at Assimilation:</a:t>
            </a:r>
            <a:endParaRPr lang="en-US" dirty="0"/>
          </a:p>
        </p:txBody>
      </p:sp>
      <p:sp>
        <p:nvSpPr>
          <p:cNvPr id="82947" name="Rectangle 3"/>
          <p:cNvSpPr>
            <a:spLocks noGrp="1" noRot="1" noChangeArrowheads="1"/>
          </p:cNvSpPr>
          <p:nvPr>
            <p:ph idx="1"/>
          </p:nvPr>
        </p:nvSpPr>
        <p:spPr/>
        <p:txBody>
          <a:bodyPr/>
          <a:lstStyle/>
          <a:p>
            <a:pPr eaLnBrk="1" hangingPunct="1">
              <a:defRPr/>
            </a:pPr>
            <a:r>
              <a:rPr lang="en-US" dirty="0" smtClean="0"/>
              <a:t>Resistance by Aboriginals to liberal values was not accepted by the Canadian government.  This led to policies of assimilation, a plan to impose adherence to liberal goals on Aboriginals</a:t>
            </a:r>
          </a:p>
          <a:p>
            <a:pPr eaLnBrk="1" hangingPunct="1">
              <a:defRPr/>
            </a:pPr>
            <a:r>
              <a:rPr lang="en-US" dirty="0" smtClean="0"/>
              <a:t>Under these policies Aboriginals were supposed to give up their distinct cultures and traditions, such as the potlatch</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davidpball.files.wordpress.com/2012/10/indian-status.jpg"/>
          <p:cNvPicPr>
            <a:picLocks noChangeAspect="1" noChangeArrowheads="1"/>
          </p:cNvPicPr>
          <p:nvPr/>
        </p:nvPicPr>
        <p:blipFill>
          <a:blip r:embed="rId2" cstate="print"/>
          <a:srcRect/>
          <a:stretch>
            <a:fillRect/>
          </a:stretch>
        </p:blipFill>
        <p:spPr bwMode="auto">
          <a:xfrm>
            <a:off x="2971800" y="15875"/>
            <a:ext cx="6172200" cy="4114800"/>
          </a:xfrm>
          <a:prstGeom prst="rect">
            <a:avLst/>
          </a:prstGeom>
          <a:noFill/>
          <a:ln w="9525">
            <a:noFill/>
            <a:miter lim="800000"/>
            <a:headEnd/>
            <a:tailEnd/>
          </a:ln>
        </p:spPr>
      </p:pic>
      <p:sp>
        <p:nvSpPr>
          <p:cNvPr id="14339" name="Rectangle 3"/>
          <p:cNvSpPr>
            <a:spLocks noChangeArrowheads="1"/>
          </p:cNvSpPr>
          <p:nvPr/>
        </p:nvSpPr>
        <p:spPr bwMode="auto">
          <a:xfrm>
            <a:off x="0" y="4140200"/>
            <a:ext cx="9144000" cy="2800350"/>
          </a:xfrm>
          <a:prstGeom prst="rect">
            <a:avLst/>
          </a:prstGeom>
          <a:noFill/>
          <a:ln w="9525">
            <a:noFill/>
            <a:miter lim="800000"/>
            <a:headEnd/>
            <a:tailEnd/>
          </a:ln>
        </p:spPr>
        <p:txBody>
          <a:bodyPr>
            <a:spAutoFit/>
          </a:bodyPr>
          <a:lstStyle/>
          <a:p>
            <a:pPr algn="l"/>
            <a:r>
              <a:rPr lang="en-US" sz="1600"/>
              <a:t>Beausoleil First Nation members Richard Peters and Johnny Hawke were rebuffed from returning their Indian Status Cards at an Ontario Regional Indian Affairs Branch.</a:t>
            </a:r>
          </a:p>
          <a:p>
            <a:pPr algn="l"/>
            <a:r>
              <a:rPr lang="en-US" sz="1600"/>
              <a:t>“People think their rights are tied solely to a Status Card that allows them to have all the little amenities we have,” Peters told Indian Country Today Media Network. “But by using these cards, it allows the government to continue to enforce the Indian Act on us. The Indian Act is the most racist (law).”</a:t>
            </a:r>
          </a:p>
          <a:p>
            <a:pPr algn="l"/>
            <a:r>
              <a:rPr lang="en-US" sz="1600"/>
              <a:t>Wearing a traditional ribbon shirt, Peters displayed his status card, adding that when he tried to relinquish status, he was warned he could lose both his aboriginal rights and his Canadian citizenship.</a:t>
            </a:r>
          </a:p>
          <a:p>
            <a:pPr algn="l"/>
            <a:r>
              <a:rPr lang="en-US" sz="1600"/>
              <a:t>“Until you can prove you’re sovereign, you’re kind of stuck in a hole,” he said. “We don’t want to be governed by this. We don’t want to be under the Indian Act.”</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rrowheads="1"/>
          </p:cNvSpPr>
          <p:nvPr>
            <p:ph type="title"/>
          </p:nvPr>
        </p:nvSpPr>
        <p:spPr/>
        <p:txBody>
          <a:bodyPr/>
          <a:lstStyle/>
          <a:p>
            <a:pPr eaLnBrk="1" hangingPunct="1">
              <a:defRPr/>
            </a:pPr>
            <a:r>
              <a:rPr lang="en-US" dirty="0" smtClean="0"/>
              <a:t>The Indian Act of 1876</a:t>
            </a:r>
          </a:p>
        </p:txBody>
      </p:sp>
      <p:sp>
        <p:nvSpPr>
          <p:cNvPr id="83971" name="Rectangle 3"/>
          <p:cNvSpPr>
            <a:spLocks noGrp="1" noRot="1" noChangeArrowheads="1"/>
          </p:cNvSpPr>
          <p:nvPr>
            <p:ph type="body" idx="1"/>
          </p:nvPr>
        </p:nvSpPr>
        <p:spPr/>
        <p:txBody>
          <a:bodyPr/>
          <a:lstStyle/>
          <a:p>
            <a:pPr eaLnBrk="1" hangingPunct="1">
              <a:lnSpc>
                <a:spcPct val="90000"/>
              </a:lnSpc>
              <a:defRPr/>
            </a:pPr>
            <a:r>
              <a:rPr lang="en-US" sz="2800" dirty="0" smtClean="0"/>
              <a:t>This act was used by government to control the behaviour of First Nations peoples and remove their traditions and customs.  They were encouraged to leave their Indian status to become “full” citizens of Canada.  They were seen as “children” or wards of the state, who needed to be taken care of</a:t>
            </a:r>
          </a:p>
          <a:p>
            <a:pPr eaLnBrk="1" hangingPunct="1">
              <a:lnSpc>
                <a:spcPct val="90000"/>
              </a:lnSpc>
              <a:defRPr/>
            </a:pPr>
            <a:r>
              <a:rPr lang="en-US" sz="2800" dirty="0" smtClean="0"/>
              <a:t>The Indian Act took away their </a:t>
            </a:r>
            <a:r>
              <a:rPr lang="en-US" sz="2800" b="1" i="1" dirty="0" smtClean="0"/>
              <a:t>collective rights</a:t>
            </a:r>
            <a:r>
              <a:rPr lang="en-US" sz="2800" dirty="0" smtClean="0"/>
              <a:t> through its policies of assimilation into the more individualistic liberal society</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5" name="Rectangle 3"/>
          <p:cNvSpPr>
            <a:spLocks noGrp="1" noRot="1" noChangeArrowheads="1"/>
          </p:cNvSpPr>
          <p:nvPr>
            <p:ph type="body" idx="1"/>
          </p:nvPr>
        </p:nvSpPr>
        <p:spPr>
          <a:xfrm>
            <a:off x="228600" y="457200"/>
            <a:ext cx="8616950" cy="5638800"/>
          </a:xfrm>
        </p:spPr>
        <p:txBody>
          <a:bodyPr/>
          <a:lstStyle/>
          <a:p>
            <a:pPr eaLnBrk="1" hangingPunct="1">
              <a:lnSpc>
                <a:spcPct val="80000"/>
              </a:lnSpc>
              <a:defRPr/>
            </a:pPr>
            <a:r>
              <a:rPr lang="en-US" sz="2800" dirty="0" smtClean="0"/>
              <a:t>Since 1876, the Indian Act has been amended several times, but has never been abolished.  Some examples:</a:t>
            </a:r>
          </a:p>
          <a:p>
            <a:pPr lvl="1" eaLnBrk="1" hangingPunct="1">
              <a:lnSpc>
                <a:spcPct val="80000"/>
              </a:lnSpc>
              <a:defRPr/>
            </a:pPr>
            <a:r>
              <a:rPr lang="en-US" sz="2400" dirty="0" smtClean="0"/>
              <a:t>1884 – prohibited religious ceremonies (potlatch, etc.)</a:t>
            </a:r>
          </a:p>
          <a:p>
            <a:pPr lvl="1" eaLnBrk="1" hangingPunct="1">
              <a:lnSpc>
                <a:spcPct val="80000"/>
              </a:lnSpc>
              <a:defRPr/>
            </a:pPr>
            <a:r>
              <a:rPr lang="en-US" sz="2400" dirty="0" smtClean="0"/>
              <a:t>1951 – loss of Indian status for women who married non-status men</a:t>
            </a:r>
          </a:p>
          <a:p>
            <a:pPr lvl="1" eaLnBrk="1" hangingPunct="1">
              <a:lnSpc>
                <a:spcPct val="80000"/>
              </a:lnSpc>
              <a:defRPr/>
            </a:pPr>
            <a:r>
              <a:rPr lang="en-US" sz="2400" dirty="0" smtClean="0"/>
              <a:t>1969 – The </a:t>
            </a:r>
            <a:r>
              <a:rPr lang="en-US" sz="2400" b="1" i="1" dirty="0" smtClean="0"/>
              <a:t>White Paper </a:t>
            </a:r>
            <a:r>
              <a:rPr lang="en-US" sz="2400" dirty="0" smtClean="0"/>
              <a:t>proposed by gov’t – sought to abolish all evidence of relations between Canada and First Nations.  Purpose was to enable Aboriginals to become “free” members of Canada’s liberal democracy, where the rights of the individual are more important than the collective</a:t>
            </a:r>
          </a:p>
          <a:p>
            <a:pPr lvl="1" eaLnBrk="1" hangingPunct="1">
              <a:lnSpc>
                <a:spcPct val="80000"/>
              </a:lnSpc>
              <a:defRPr/>
            </a:pPr>
            <a:r>
              <a:rPr lang="en-US" sz="2400" dirty="0" smtClean="0"/>
              <a:t>1969 – Aboriginals respond by publishing the </a:t>
            </a:r>
            <a:r>
              <a:rPr lang="en-US" sz="2400" b="1" i="1" dirty="0" smtClean="0"/>
              <a:t>Red Paper</a:t>
            </a:r>
            <a:r>
              <a:rPr lang="en-US" sz="2400" dirty="0" smtClean="0"/>
              <a:t>, which objected to what they saw as the government’s attempt to impose liberalism on them</a:t>
            </a:r>
          </a:p>
          <a:p>
            <a:pPr lvl="1" eaLnBrk="1" hangingPunct="1">
              <a:lnSpc>
                <a:spcPct val="80000"/>
              </a:lnSpc>
              <a:defRPr/>
            </a:pPr>
            <a:r>
              <a:rPr lang="en-US" sz="2400" dirty="0" smtClean="0"/>
              <a:t>1985 – Women could keep or regain their status even after marrying a non-status man and children of such a marriage were granted status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Rectangle 3"/>
          <p:cNvSpPr>
            <a:spLocks noGrp="1" noRot="1" noChangeArrowheads="1"/>
          </p:cNvSpPr>
          <p:nvPr>
            <p:ph type="body" idx="1"/>
          </p:nvPr>
        </p:nvSpPr>
        <p:spPr>
          <a:xfrm>
            <a:off x="838200" y="762000"/>
            <a:ext cx="8007350" cy="5334000"/>
          </a:xfrm>
        </p:spPr>
        <p:txBody>
          <a:bodyPr/>
          <a:lstStyle/>
          <a:p>
            <a:pPr eaLnBrk="1" hangingPunct="1">
              <a:defRPr/>
            </a:pPr>
            <a:r>
              <a:rPr lang="en-US" dirty="0" smtClean="0"/>
              <a:t>The Indian Act affected female identity because women were removed from their traditional positions of power and importance.  Gender inequality was partially removed with the ruling in 1985 that reinstated their status rights</a:t>
            </a:r>
          </a:p>
        </p:txBody>
      </p:sp>
      <p:pic>
        <p:nvPicPr>
          <p:cNvPr id="17411" name="Picture 5" descr="38Tobiquewomen"/>
          <p:cNvPicPr>
            <a:picLocks noChangeAspect="1" noChangeArrowheads="1"/>
          </p:cNvPicPr>
          <p:nvPr/>
        </p:nvPicPr>
        <p:blipFill>
          <a:blip r:embed="rId2" cstate="print"/>
          <a:srcRect/>
          <a:stretch>
            <a:fillRect/>
          </a:stretch>
        </p:blipFill>
        <p:spPr bwMode="auto">
          <a:xfrm>
            <a:off x="2033588" y="3810000"/>
            <a:ext cx="5076825" cy="2819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3" name="Rectangle 3"/>
          <p:cNvSpPr>
            <a:spLocks noGrp="1" noRot="1" noChangeArrowheads="1"/>
          </p:cNvSpPr>
          <p:nvPr>
            <p:ph type="body" idx="1"/>
          </p:nvPr>
        </p:nvSpPr>
        <p:spPr>
          <a:xfrm>
            <a:off x="838200" y="1676400"/>
            <a:ext cx="8007350" cy="3581400"/>
          </a:xfrm>
        </p:spPr>
        <p:txBody>
          <a:bodyPr/>
          <a:lstStyle/>
          <a:p>
            <a:pPr eaLnBrk="1" hangingPunct="1">
              <a:lnSpc>
                <a:spcPct val="90000"/>
              </a:lnSpc>
              <a:defRPr/>
            </a:pPr>
            <a:r>
              <a:rPr lang="en-US" sz="2400" dirty="0" smtClean="0"/>
              <a:t>Aboriginal Land Claims are a major concern for Canada going forward</a:t>
            </a:r>
          </a:p>
          <a:p>
            <a:pPr eaLnBrk="1" hangingPunct="1">
              <a:lnSpc>
                <a:spcPct val="90000"/>
              </a:lnSpc>
              <a:defRPr/>
            </a:pPr>
            <a:r>
              <a:rPr lang="en-US" sz="2400" dirty="0" smtClean="0"/>
              <a:t>The government has not signed treaties with many of Canada’s First Nations – even though they were dispossessed of their lands</a:t>
            </a:r>
          </a:p>
          <a:p>
            <a:pPr eaLnBrk="1" hangingPunct="1">
              <a:lnSpc>
                <a:spcPct val="90000"/>
              </a:lnSpc>
              <a:defRPr/>
            </a:pPr>
            <a:r>
              <a:rPr lang="en-US" sz="2400" dirty="0" smtClean="0"/>
              <a:t>In 2007 there were 861 unsatisfied claims by 445 First Nations – with 60 new claims being added on average each year</a:t>
            </a:r>
          </a:p>
        </p:txBody>
      </p:sp>
      <p:sp>
        <p:nvSpPr>
          <p:cNvPr id="2" name="Title 1"/>
          <p:cNvSpPr>
            <a:spLocks noGrp="1"/>
          </p:cNvSpPr>
          <p:nvPr>
            <p:ph type="title"/>
          </p:nvPr>
        </p:nvSpPr>
        <p:spPr/>
        <p:txBody>
          <a:bodyPr/>
          <a:lstStyle/>
          <a:p>
            <a:pPr>
              <a:defRPr/>
            </a:pPr>
            <a:r>
              <a:rPr lang="en-US" dirty="0" smtClean="0"/>
              <a:t>Land Claims and the Constitution</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842375" cy="1066800"/>
          </a:xfrm>
        </p:spPr>
        <p:txBody>
          <a:bodyPr/>
          <a:lstStyle/>
          <a:p>
            <a:pPr>
              <a:defRPr/>
            </a:pPr>
            <a:r>
              <a:rPr lang="en-US" dirty="0" smtClean="0"/>
              <a:t>Case Study: The Nisga</a:t>
            </a:r>
            <a:endParaRPr lang="en-US" dirty="0"/>
          </a:p>
        </p:txBody>
      </p:sp>
      <p:sp>
        <p:nvSpPr>
          <p:cNvPr id="3" name="Content Placeholder 2"/>
          <p:cNvSpPr>
            <a:spLocks noGrp="1"/>
          </p:cNvSpPr>
          <p:nvPr>
            <p:ph idx="1"/>
          </p:nvPr>
        </p:nvSpPr>
        <p:spPr>
          <a:xfrm>
            <a:off x="0" y="838200"/>
            <a:ext cx="5562600" cy="5410200"/>
          </a:xfrm>
        </p:spPr>
        <p:txBody>
          <a:bodyPr/>
          <a:lstStyle/>
          <a:p>
            <a:pPr>
              <a:defRPr/>
            </a:pPr>
            <a:r>
              <a:rPr lang="en-US" dirty="0" smtClean="0"/>
              <a:t>The Nisga Final Agreement Land Claim settlement in 2000:</a:t>
            </a:r>
          </a:p>
          <a:p>
            <a:pPr lvl="1">
              <a:defRPr/>
            </a:pPr>
            <a:r>
              <a:rPr lang="en-US" dirty="0" smtClean="0"/>
              <a:t>Nisga granted complete control over their land</a:t>
            </a:r>
          </a:p>
          <a:p>
            <a:pPr lvl="1">
              <a:defRPr/>
            </a:pPr>
            <a:r>
              <a:rPr lang="en-US" dirty="0" smtClean="0"/>
              <a:t>Nisga must grant reasonable public access</a:t>
            </a:r>
          </a:p>
          <a:p>
            <a:pPr lvl="1">
              <a:defRPr/>
            </a:pPr>
            <a:r>
              <a:rPr lang="en-US" dirty="0" smtClean="0"/>
              <a:t>Nisga laws that would restrict land use or resource use must be approved by the provincial and federal government</a:t>
            </a:r>
          </a:p>
        </p:txBody>
      </p:sp>
      <p:pic>
        <p:nvPicPr>
          <p:cNvPr id="19460" name="Picture 5" descr="http://xtimeline.s3.amazonaws.com/Upload/Use200901220953055862489/Elt200901291758594493580.gif"/>
          <p:cNvPicPr>
            <a:picLocks noChangeAspect="1" noChangeArrowheads="1"/>
          </p:cNvPicPr>
          <p:nvPr/>
        </p:nvPicPr>
        <p:blipFill>
          <a:blip r:embed="rId2" cstate="print"/>
          <a:srcRect/>
          <a:stretch>
            <a:fillRect/>
          </a:stretch>
        </p:blipFill>
        <p:spPr bwMode="auto">
          <a:xfrm>
            <a:off x="5553075" y="2819400"/>
            <a:ext cx="3578225" cy="3733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44475"/>
            <a:ext cx="9144000" cy="1660525"/>
          </a:xfrm>
        </p:spPr>
        <p:txBody>
          <a:bodyPr/>
          <a:lstStyle/>
          <a:p>
            <a:pPr lvl="1">
              <a:defRPr/>
            </a:pPr>
            <a:r>
              <a:rPr lang="en-US" sz="3600" dirty="0" smtClean="0"/>
              <a:t>Nisga must write a constitution to govern their people</a:t>
            </a:r>
            <a:br>
              <a:rPr lang="en-US" sz="3600" dirty="0" smtClean="0"/>
            </a:br>
            <a:endParaRPr lang="en-US" sz="3600" dirty="0"/>
          </a:p>
        </p:txBody>
      </p:sp>
      <p:sp>
        <p:nvSpPr>
          <p:cNvPr id="3" name="Content Placeholder 2"/>
          <p:cNvSpPr>
            <a:spLocks noGrp="1"/>
          </p:cNvSpPr>
          <p:nvPr>
            <p:ph idx="1"/>
          </p:nvPr>
        </p:nvSpPr>
        <p:spPr>
          <a:xfrm>
            <a:off x="228600" y="1524000"/>
            <a:ext cx="8839200" cy="5334000"/>
          </a:xfrm>
        </p:spPr>
        <p:txBody>
          <a:bodyPr/>
          <a:lstStyle/>
          <a:p>
            <a:pPr>
              <a:defRPr/>
            </a:pPr>
            <a:r>
              <a:rPr lang="en-US" dirty="0" smtClean="0"/>
              <a:t>Important Aspects:</a:t>
            </a:r>
          </a:p>
          <a:p>
            <a:pPr lvl="1">
              <a:defRPr/>
            </a:pPr>
            <a:r>
              <a:rPr lang="en-US" dirty="0" smtClean="0"/>
              <a:t>Must be approved by referendum (70% Nisga people must agree)</a:t>
            </a:r>
          </a:p>
          <a:p>
            <a:pPr lvl="1">
              <a:defRPr/>
            </a:pPr>
            <a:r>
              <a:rPr lang="en-US" dirty="0" smtClean="0"/>
              <a:t>Ability to make laws, create public institutions (hospitals and schools) and separate police board</a:t>
            </a:r>
          </a:p>
          <a:p>
            <a:pPr lvl="1">
              <a:defRPr/>
            </a:pPr>
            <a:r>
              <a:rPr lang="en-US" dirty="0" smtClean="0"/>
              <a:t>They are still subject to the Charter of Rights and Freedoms and Criminal Code</a:t>
            </a:r>
          </a:p>
          <a:p>
            <a:pPr lvl="1">
              <a:defRPr/>
            </a:pPr>
            <a:r>
              <a:rPr lang="en-US" dirty="0" smtClean="0"/>
              <a:t>If Nisga law cannot conflict with provincial of federal law</a:t>
            </a:r>
          </a:p>
          <a:p>
            <a:pPr>
              <a:defRPr/>
            </a:pP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200" dirty="0" smtClean="0"/>
              <a:t>The Royal Commission on Aboriginal Peoples and Healing Fund</a:t>
            </a:r>
            <a:endParaRPr lang="en-US" sz="3200" dirty="0"/>
          </a:p>
        </p:txBody>
      </p:sp>
      <p:sp>
        <p:nvSpPr>
          <p:cNvPr id="6" name="Content Placeholder 5"/>
          <p:cNvSpPr>
            <a:spLocks noGrp="1"/>
          </p:cNvSpPr>
          <p:nvPr>
            <p:ph idx="1"/>
          </p:nvPr>
        </p:nvSpPr>
        <p:spPr/>
        <p:txBody>
          <a:bodyPr/>
          <a:lstStyle/>
          <a:p>
            <a:pPr>
              <a:defRPr/>
            </a:pPr>
            <a:r>
              <a:rPr lang="en-US" sz="2400" dirty="0" smtClean="0"/>
              <a:t>Findings were published in 1996 – stated that Aboriginals in Canada must have the right to decide for themselves what they need including:</a:t>
            </a:r>
          </a:p>
          <a:p>
            <a:pPr lvl="1">
              <a:defRPr/>
            </a:pPr>
            <a:r>
              <a:rPr lang="en-US" sz="2000" dirty="0" smtClean="0"/>
              <a:t>The creation of legislation recognizing the sovereignty of Aboriginal Peoples</a:t>
            </a:r>
          </a:p>
          <a:p>
            <a:pPr lvl="1">
              <a:defRPr/>
            </a:pPr>
            <a:r>
              <a:rPr lang="en-US" sz="2000" dirty="0" smtClean="0"/>
              <a:t>The creation of institutions of Aboriginal self-government</a:t>
            </a:r>
          </a:p>
          <a:p>
            <a:pPr lvl="1">
              <a:defRPr/>
            </a:pPr>
            <a:r>
              <a:rPr lang="en-US" sz="2000" dirty="0" smtClean="0"/>
              <a:t>The creation of initiatives to address social, education, health, and housing needs</a:t>
            </a:r>
          </a:p>
          <a:p>
            <a:pPr>
              <a:defRPr/>
            </a:pP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7" descr="canadian-soldiers-in-afghanistan-9b"/>
          <p:cNvPicPr>
            <a:picLocks noChangeAspect="1" noChangeArrowheads="1"/>
          </p:cNvPicPr>
          <p:nvPr/>
        </p:nvPicPr>
        <p:blipFill>
          <a:blip r:embed="rId2" cstate="print"/>
          <a:srcRect/>
          <a:stretch>
            <a:fillRect/>
          </a:stretch>
        </p:blipFill>
        <p:spPr bwMode="auto">
          <a:xfrm>
            <a:off x="5281613" y="4343400"/>
            <a:ext cx="3695700" cy="2333625"/>
          </a:xfrm>
          <a:prstGeom prst="rect">
            <a:avLst/>
          </a:prstGeom>
          <a:noFill/>
          <a:ln w="9525">
            <a:noFill/>
            <a:miter lim="800000"/>
            <a:headEnd/>
            <a:tailEnd/>
          </a:ln>
        </p:spPr>
      </p:pic>
      <p:sp>
        <p:nvSpPr>
          <p:cNvPr id="78850" name="Rectangle 2"/>
          <p:cNvSpPr>
            <a:spLocks noGrp="1" noRot="1" noChangeArrowheads="1"/>
          </p:cNvSpPr>
          <p:nvPr>
            <p:ph type="title"/>
          </p:nvPr>
        </p:nvSpPr>
        <p:spPr>
          <a:xfrm>
            <a:off x="36513" y="0"/>
            <a:ext cx="8385175" cy="1431925"/>
          </a:xfrm>
        </p:spPr>
        <p:txBody>
          <a:bodyPr/>
          <a:lstStyle/>
          <a:p>
            <a:pPr eaLnBrk="1" hangingPunct="1">
              <a:defRPr/>
            </a:pPr>
            <a:r>
              <a:rPr lang="en-US" dirty="0" smtClean="0"/>
              <a:t>The Story Thus Far:</a:t>
            </a:r>
          </a:p>
        </p:txBody>
      </p:sp>
      <p:sp>
        <p:nvSpPr>
          <p:cNvPr id="78851" name="Rectangle 3"/>
          <p:cNvSpPr>
            <a:spLocks noGrp="1" noRot="1" noChangeArrowheads="1"/>
          </p:cNvSpPr>
          <p:nvPr>
            <p:ph type="body" idx="1"/>
          </p:nvPr>
        </p:nvSpPr>
        <p:spPr>
          <a:xfrm>
            <a:off x="76200" y="1219200"/>
            <a:ext cx="5638800" cy="4321175"/>
          </a:xfrm>
        </p:spPr>
        <p:txBody>
          <a:bodyPr/>
          <a:lstStyle/>
          <a:p>
            <a:pPr eaLnBrk="1" hangingPunct="1">
              <a:lnSpc>
                <a:spcPct val="90000"/>
              </a:lnSpc>
              <a:defRPr/>
            </a:pPr>
            <a:r>
              <a:rPr lang="en-US" dirty="0" smtClean="0"/>
              <a:t>So far this unit, we’ve talked about the roots of liberalism, impacts of and responses to classical liberalism (socialism, Marxism), the rejection of liberalism (communism, fascism), and the impact of ideologies in conflict (Cold War).  In Chapter 9, we look at the </a:t>
            </a:r>
            <a:r>
              <a:rPr lang="en-US" b="1" i="1" dirty="0" smtClean="0"/>
              <a:t>imposition</a:t>
            </a:r>
            <a:r>
              <a:rPr lang="en-US" dirty="0" smtClean="0"/>
              <a:t> of liberalism and some of its effects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5" name="Rectangle 3"/>
          <p:cNvSpPr>
            <a:spLocks noGrp="1" noRot="1" noChangeArrowheads="1"/>
          </p:cNvSpPr>
          <p:nvPr>
            <p:ph type="body" idx="1"/>
          </p:nvPr>
        </p:nvSpPr>
        <p:spPr>
          <a:xfrm>
            <a:off x="533400" y="304800"/>
            <a:ext cx="8312150" cy="5791200"/>
          </a:xfrm>
        </p:spPr>
        <p:txBody>
          <a:bodyPr/>
          <a:lstStyle/>
          <a:p>
            <a:pPr eaLnBrk="1" hangingPunct="1">
              <a:lnSpc>
                <a:spcPct val="80000"/>
              </a:lnSpc>
              <a:defRPr/>
            </a:pPr>
            <a:r>
              <a:rPr lang="en-US" sz="2400" dirty="0" smtClean="0"/>
              <a:t>Since 1996, many people have been critical of what they see as a lack of government action to address some of the recommendation’s concerns</a:t>
            </a:r>
          </a:p>
          <a:p>
            <a:pPr eaLnBrk="1" hangingPunct="1">
              <a:lnSpc>
                <a:spcPct val="80000"/>
              </a:lnSpc>
              <a:defRPr/>
            </a:pPr>
            <a:r>
              <a:rPr lang="en-US" sz="2400" dirty="0" smtClean="0"/>
              <a:t>One positive result of the Commission’s recommendations was the creation of the </a:t>
            </a:r>
            <a:r>
              <a:rPr lang="en-US" sz="2400" b="1" i="1" dirty="0" smtClean="0"/>
              <a:t>Aboriginal Healing Foundation.  </a:t>
            </a:r>
            <a:r>
              <a:rPr lang="en-US" sz="2400" dirty="0" smtClean="0"/>
              <a:t>Its mission is to encourage and support Aboriginals in their recovery from physical and sexual abuse that many suffered in the residential school system.  To accomplish this, more than $400 million was awarded to various programs across Canada.  The Assembly of First Nations has called the program a success</a:t>
            </a:r>
          </a:p>
        </p:txBody>
      </p:sp>
      <p:pic>
        <p:nvPicPr>
          <p:cNvPr id="22531" name="Picture 7"/>
          <p:cNvPicPr>
            <a:picLocks noChangeAspect="1" noChangeArrowheads="1"/>
          </p:cNvPicPr>
          <p:nvPr/>
        </p:nvPicPr>
        <p:blipFill>
          <a:blip r:embed="rId2" cstate="print"/>
          <a:srcRect/>
          <a:stretch>
            <a:fillRect/>
          </a:stretch>
        </p:blipFill>
        <p:spPr bwMode="auto">
          <a:xfrm>
            <a:off x="2057400" y="3932238"/>
            <a:ext cx="5438775" cy="29257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cstate="print"/>
          <a:srcRect/>
          <a:stretch>
            <a:fillRect/>
          </a:stretch>
        </p:blipFill>
        <p:spPr bwMode="auto">
          <a:xfrm>
            <a:off x="457200" y="1143000"/>
            <a:ext cx="8570913" cy="5715000"/>
          </a:xfrm>
          <a:prstGeom prst="rect">
            <a:avLst/>
          </a:prstGeom>
          <a:noFill/>
          <a:ln w="9525">
            <a:noFill/>
            <a:miter lim="800000"/>
            <a:headEnd/>
            <a:tailEnd/>
          </a:ln>
        </p:spPr>
      </p:pic>
      <p:sp>
        <p:nvSpPr>
          <p:cNvPr id="4" name="Title 3"/>
          <p:cNvSpPr>
            <a:spLocks noGrp="1"/>
          </p:cNvSpPr>
          <p:nvPr>
            <p:ph type="title"/>
          </p:nvPr>
        </p:nvSpPr>
        <p:spPr>
          <a:xfrm>
            <a:off x="457200" y="152400"/>
            <a:ext cx="8385175" cy="1431925"/>
          </a:xfrm>
        </p:spPr>
        <p:txBody>
          <a:bodyPr/>
          <a:lstStyle/>
          <a:p>
            <a:pPr>
              <a:defRPr/>
            </a:pPr>
            <a:r>
              <a:rPr lang="en-US" dirty="0" smtClean="0"/>
              <a:t>Idle No More</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defRPr/>
            </a:pPr>
            <a:r>
              <a:rPr lang="en-US" dirty="0" smtClean="0"/>
              <a:t>Idle No More Background</a:t>
            </a:r>
            <a:endParaRPr lang="en-US" dirty="0"/>
          </a:p>
        </p:txBody>
      </p:sp>
      <p:sp>
        <p:nvSpPr>
          <p:cNvPr id="3" name="Content Placeholder 2"/>
          <p:cNvSpPr>
            <a:spLocks noGrp="1"/>
          </p:cNvSpPr>
          <p:nvPr>
            <p:ph idx="1"/>
          </p:nvPr>
        </p:nvSpPr>
        <p:spPr/>
        <p:txBody>
          <a:bodyPr/>
          <a:lstStyle/>
          <a:p>
            <a:pPr>
              <a:defRPr/>
            </a:pPr>
            <a:r>
              <a:rPr lang="en-US" sz="2400" b="1" dirty="0">
                <a:effectLst/>
              </a:rPr>
              <a:t>Idle No More</a:t>
            </a:r>
            <a:r>
              <a:rPr lang="en-US" sz="2400" dirty="0">
                <a:effectLst/>
              </a:rPr>
              <a:t> is an ongoing protest movement originating among the Aboriginal peoples in Canada comprising the First Nations, Métis and Inuit peoples and their non-Aboriginal supporters in Canada, and to a lesser extent, internationally. </a:t>
            </a:r>
            <a:endParaRPr lang="en-US" sz="2400" dirty="0" smtClean="0">
              <a:effectLst/>
            </a:endParaRPr>
          </a:p>
          <a:p>
            <a:pPr>
              <a:defRPr/>
            </a:pPr>
            <a:r>
              <a:rPr lang="en-US" sz="2400" dirty="0" smtClean="0">
                <a:effectLst/>
              </a:rPr>
              <a:t>It </a:t>
            </a:r>
            <a:r>
              <a:rPr lang="en-US" sz="2400" dirty="0">
                <a:effectLst/>
              </a:rPr>
              <a:t>has consisted of a number of political actions worldwide, inspired in part by the liquid diet hunger strike of Attawapiskat Chief Theresa Spence and further coordinated via social media. </a:t>
            </a:r>
            <a:endParaRPr lang="en-US" sz="2400" dirty="0" smtClean="0">
              <a:effectLst/>
            </a:endParaRPr>
          </a:p>
          <a:p>
            <a:pPr>
              <a:defRPr/>
            </a:pPr>
            <a:r>
              <a:rPr lang="en-US" sz="2400" dirty="0" smtClean="0">
                <a:effectLst/>
              </a:rPr>
              <a:t>A </a:t>
            </a:r>
            <a:r>
              <a:rPr lang="en-US" sz="2400" dirty="0">
                <a:effectLst/>
              </a:rPr>
              <a:t>reaction to alleged legislative abuses of indigenous treaty rights by the current federal government, the movement takes particular issue with the recent omnibus bill </a:t>
            </a:r>
            <a:r>
              <a:rPr lang="en-US" sz="2400" dirty="0" err="1">
                <a:effectLst/>
              </a:rPr>
              <a:t>Bill</a:t>
            </a:r>
            <a:r>
              <a:rPr lang="en-US" sz="2400" dirty="0">
                <a:effectLst/>
              </a:rPr>
              <a:t> C-45.</a:t>
            </a:r>
          </a:p>
          <a:p>
            <a:pPr>
              <a:defRPr/>
            </a:pPr>
            <a:endParaRPr lang="en-US" sz="24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Idle No More Focus</a:t>
            </a:r>
            <a:endParaRPr lang="en-US" dirty="0"/>
          </a:p>
        </p:txBody>
      </p:sp>
      <p:sp>
        <p:nvSpPr>
          <p:cNvPr id="3" name="Content Placeholder 2"/>
          <p:cNvSpPr>
            <a:spLocks noGrp="1"/>
          </p:cNvSpPr>
          <p:nvPr>
            <p:ph idx="1"/>
          </p:nvPr>
        </p:nvSpPr>
        <p:spPr/>
        <p:txBody>
          <a:bodyPr/>
          <a:lstStyle/>
          <a:p>
            <a:pPr>
              <a:defRPr/>
            </a:pPr>
            <a:r>
              <a:rPr lang="en-US" sz="2400" dirty="0">
                <a:effectLst/>
              </a:rPr>
              <a:t>To date the movement has been particularly focused on:</a:t>
            </a:r>
          </a:p>
          <a:p>
            <a:pPr>
              <a:defRPr/>
            </a:pPr>
            <a:r>
              <a:rPr lang="en-US" sz="2400" dirty="0">
                <a:effectLst/>
              </a:rPr>
              <a:t>(A) The education and the revitalization of indigenous peoples through awareness and empowerment.</a:t>
            </a:r>
          </a:p>
          <a:p>
            <a:pPr>
              <a:defRPr/>
            </a:pPr>
            <a:r>
              <a:rPr lang="en-US" sz="2400" dirty="0">
                <a:effectLst/>
              </a:rPr>
              <a:t>(B) Encouraging knowledge sharing about indigenous sovereignty and environmental protections.</a:t>
            </a:r>
          </a:p>
          <a:p>
            <a:pPr>
              <a:defRPr/>
            </a:pPr>
            <a:r>
              <a:rPr lang="en-US" sz="2400" dirty="0">
                <a:effectLst/>
              </a:rPr>
              <a:t>The press release also notes that "As a grassroots movement, clearly no political organization speaks for Idle No More".</a:t>
            </a:r>
          </a:p>
          <a:p>
            <a:pPr>
              <a:defRPr/>
            </a:pPr>
            <a:endParaRPr lang="en-US" sz="24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rrowheads="1"/>
          </p:cNvSpPr>
          <p:nvPr>
            <p:ph type="title"/>
          </p:nvPr>
        </p:nvSpPr>
        <p:spPr/>
        <p:txBody>
          <a:bodyPr/>
          <a:lstStyle/>
          <a:p>
            <a:pPr eaLnBrk="1" hangingPunct="1">
              <a:defRPr/>
            </a:pPr>
            <a:r>
              <a:rPr lang="en-US" dirty="0" smtClean="0"/>
              <a:t>The imposition of liberalism in the world</a:t>
            </a:r>
          </a:p>
        </p:txBody>
      </p:sp>
      <p:pic>
        <p:nvPicPr>
          <p:cNvPr id="26627" name="Picture 5" descr="obama_yes_we_can"/>
          <p:cNvPicPr>
            <a:picLocks noChangeAspect="1" noChangeArrowheads="1"/>
          </p:cNvPicPr>
          <p:nvPr/>
        </p:nvPicPr>
        <p:blipFill>
          <a:blip r:embed="rId2" cstate="print"/>
          <a:srcRect/>
          <a:stretch>
            <a:fillRect/>
          </a:stretch>
        </p:blipFill>
        <p:spPr bwMode="auto">
          <a:xfrm>
            <a:off x="1219200" y="1981200"/>
            <a:ext cx="5105400" cy="457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rrowheads="1"/>
          </p:cNvSpPr>
          <p:nvPr>
            <p:ph type="title"/>
          </p:nvPr>
        </p:nvSpPr>
        <p:spPr/>
        <p:txBody>
          <a:bodyPr/>
          <a:lstStyle/>
          <a:p>
            <a:pPr eaLnBrk="1" hangingPunct="1">
              <a:defRPr/>
            </a:pPr>
            <a:r>
              <a:rPr lang="en-US" sz="4000" dirty="0" smtClean="0"/>
              <a:t/>
            </a:r>
            <a:br>
              <a:rPr lang="en-US" sz="4000" dirty="0" smtClean="0"/>
            </a:br>
            <a:r>
              <a:rPr lang="en-US" sz="4000" dirty="0" smtClean="0"/>
              <a:t>Should liberalism be imposed on everybody?</a:t>
            </a:r>
          </a:p>
        </p:txBody>
      </p:sp>
      <p:sp>
        <p:nvSpPr>
          <p:cNvPr id="92163" name="Rectangle 3"/>
          <p:cNvSpPr>
            <a:spLocks noGrp="1" noRot="1" noChangeArrowheads="1"/>
          </p:cNvSpPr>
          <p:nvPr>
            <p:ph type="body" idx="1"/>
          </p:nvPr>
        </p:nvSpPr>
        <p:spPr/>
        <p:txBody>
          <a:bodyPr/>
          <a:lstStyle/>
          <a:p>
            <a:pPr eaLnBrk="1" hangingPunct="1">
              <a:defRPr/>
            </a:pPr>
            <a:r>
              <a:rPr lang="en-US" sz="2800" dirty="0" smtClean="0"/>
              <a:t>What if another country or the United Nations invaded Canada, took control here, and tried to impose an ideology on Canada?</a:t>
            </a:r>
          </a:p>
          <a:p>
            <a:pPr eaLnBrk="1" hangingPunct="1">
              <a:defRPr/>
            </a:pPr>
            <a:r>
              <a:rPr lang="en-US" sz="2800" dirty="0" smtClean="0"/>
              <a:t>This sounds unlikely, yet millions of people around the world has experienced a similar situation.  Some people in war-torn countries welcome peacekeepers, others do not</a:t>
            </a:r>
          </a:p>
          <a:p>
            <a:pPr eaLnBrk="1" hangingPunct="1">
              <a:defRPr/>
            </a:pPr>
            <a:r>
              <a:rPr lang="en-US" sz="2800" dirty="0" smtClean="0"/>
              <a:t> Why should liberalism be imposed on those who do not want it?</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Grp="1" noRot="1" noChangeArrowheads="1"/>
          </p:cNvSpPr>
          <p:nvPr>
            <p:ph type="body" idx="1"/>
          </p:nvPr>
        </p:nvSpPr>
        <p:spPr>
          <a:xfrm>
            <a:off x="838200" y="533400"/>
            <a:ext cx="8007350" cy="3810000"/>
          </a:xfrm>
        </p:spPr>
        <p:txBody>
          <a:bodyPr/>
          <a:lstStyle/>
          <a:p>
            <a:pPr eaLnBrk="1" hangingPunct="1">
              <a:defRPr/>
            </a:pPr>
            <a:r>
              <a:rPr lang="en-US" sz="2800" dirty="0" smtClean="0"/>
              <a:t>Two main reasons why one country may try and impose liberalism on another:</a:t>
            </a:r>
          </a:p>
          <a:p>
            <a:pPr lvl="1" eaLnBrk="1" hangingPunct="1">
              <a:defRPr/>
            </a:pPr>
            <a:r>
              <a:rPr lang="en-US" sz="2400" b="1" i="1" dirty="0" smtClean="0"/>
              <a:t>National interest:  </a:t>
            </a:r>
            <a:r>
              <a:rPr lang="en-US" sz="2400" dirty="0" smtClean="0"/>
              <a:t>imposing liberalism to eliminate or reduce terrorist threats or for reasons of economic interest</a:t>
            </a:r>
          </a:p>
          <a:p>
            <a:pPr lvl="1" eaLnBrk="1" hangingPunct="1">
              <a:defRPr/>
            </a:pPr>
            <a:r>
              <a:rPr lang="en-US" sz="2400" b="1" i="1" dirty="0" smtClean="0"/>
              <a:t>Humanitarianism:  </a:t>
            </a:r>
            <a:r>
              <a:rPr lang="en-US" sz="2400" dirty="0" smtClean="0"/>
              <a:t>imposing liberalism for moral or ethical reasons, such as to improve living conditions or to stop human rights violations</a:t>
            </a:r>
            <a:endParaRPr lang="en-US" sz="2400" b="1" i="1" u="sng" dirty="0" smtClean="0"/>
          </a:p>
        </p:txBody>
      </p:sp>
      <p:pic>
        <p:nvPicPr>
          <p:cNvPr id="28675" name="Picture 5" descr="george-bush-picture-1-21"/>
          <p:cNvPicPr>
            <a:picLocks noChangeAspect="1" noChangeArrowheads="1"/>
          </p:cNvPicPr>
          <p:nvPr/>
        </p:nvPicPr>
        <p:blipFill>
          <a:blip r:embed="rId2" cstate="print"/>
          <a:srcRect/>
          <a:stretch>
            <a:fillRect/>
          </a:stretch>
        </p:blipFill>
        <p:spPr bwMode="auto">
          <a:xfrm>
            <a:off x="71438" y="4191000"/>
            <a:ext cx="2844800" cy="2438400"/>
          </a:xfrm>
          <a:prstGeom prst="rect">
            <a:avLst/>
          </a:prstGeom>
          <a:noFill/>
          <a:ln w="9525">
            <a:noFill/>
            <a:miter lim="800000"/>
            <a:headEnd/>
            <a:tailEnd/>
          </a:ln>
        </p:spPr>
      </p:pic>
      <p:pic>
        <p:nvPicPr>
          <p:cNvPr id="28676" name="Picture 7" descr="AFP_Haiti_Brazilian_peacekeeper_child_190"/>
          <p:cNvPicPr>
            <a:picLocks noChangeAspect="1" noChangeArrowheads="1"/>
          </p:cNvPicPr>
          <p:nvPr/>
        </p:nvPicPr>
        <p:blipFill>
          <a:blip r:embed="rId3" cstate="print"/>
          <a:srcRect/>
          <a:stretch>
            <a:fillRect/>
          </a:stretch>
        </p:blipFill>
        <p:spPr bwMode="auto">
          <a:xfrm>
            <a:off x="3124200" y="4191000"/>
            <a:ext cx="2343150" cy="2441575"/>
          </a:xfrm>
          <a:prstGeom prst="rect">
            <a:avLst/>
          </a:prstGeom>
          <a:noFill/>
          <a:ln w="9525">
            <a:noFill/>
            <a:miter lim="800000"/>
            <a:headEnd/>
            <a:tailEnd/>
          </a:ln>
        </p:spPr>
      </p:pic>
      <p:pic>
        <p:nvPicPr>
          <p:cNvPr id="28677" name="Picture 9" descr="0013729ece6b0cc0f97916"/>
          <p:cNvPicPr>
            <a:picLocks noChangeAspect="1" noChangeArrowheads="1"/>
          </p:cNvPicPr>
          <p:nvPr/>
        </p:nvPicPr>
        <p:blipFill>
          <a:blip r:embed="rId4" cstate="print"/>
          <a:srcRect/>
          <a:stretch>
            <a:fillRect/>
          </a:stretch>
        </p:blipFill>
        <p:spPr bwMode="auto">
          <a:xfrm>
            <a:off x="5578475" y="4191000"/>
            <a:ext cx="3565525" cy="2438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rrowheads="1"/>
          </p:cNvSpPr>
          <p:nvPr>
            <p:ph type="title"/>
          </p:nvPr>
        </p:nvSpPr>
        <p:spPr/>
        <p:txBody>
          <a:bodyPr/>
          <a:lstStyle/>
          <a:p>
            <a:pPr eaLnBrk="1" hangingPunct="1">
              <a:defRPr/>
            </a:pPr>
            <a:r>
              <a:rPr lang="en-US" dirty="0" smtClean="0"/>
              <a:t>Imposing liberalism for National Interest</a:t>
            </a:r>
          </a:p>
        </p:txBody>
      </p:sp>
      <p:sp>
        <p:nvSpPr>
          <p:cNvPr id="94211" name="Rectangle 3"/>
          <p:cNvSpPr>
            <a:spLocks noGrp="1" noRot="1" noChangeArrowheads="1"/>
          </p:cNvSpPr>
          <p:nvPr>
            <p:ph type="body" idx="1"/>
          </p:nvPr>
        </p:nvSpPr>
        <p:spPr/>
        <p:txBody>
          <a:bodyPr/>
          <a:lstStyle/>
          <a:p>
            <a:pPr eaLnBrk="1" hangingPunct="1">
              <a:defRPr/>
            </a:pPr>
            <a:r>
              <a:rPr lang="en-US" dirty="0" smtClean="0"/>
              <a:t>At the end of WWI, U.S. President Wilson insisted that Germany and its allies had to agree to establish democratic governments as a condition of the peace treaties.  His view was that democracy and self-determination had to be established in Europe as a basis for peace</a:t>
            </a:r>
          </a:p>
        </p:txBody>
      </p:sp>
      <p:pic>
        <p:nvPicPr>
          <p:cNvPr id="29700" name="Picture 5" descr="woodrow"/>
          <p:cNvPicPr>
            <a:picLocks noChangeAspect="1" noChangeArrowheads="1"/>
          </p:cNvPicPr>
          <p:nvPr/>
        </p:nvPicPr>
        <p:blipFill>
          <a:blip r:embed="rId2" cstate="print"/>
          <a:srcRect/>
          <a:stretch>
            <a:fillRect/>
          </a:stretch>
        </p:blipFill>
        <p:spPr bwMode="auto">
          <a:xfrm>
            <a:off x="7239000" y="5403850"/>
            <a:ext cx="1828800" cy="1447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Rectangle 3"/>
          <p:cNvSpPr>
            <a:spLocks noGrp="1" noRot="1" noChangeArrowheads="1"/>
          </p:cNvSpPr>
          <p:nvPr>
            <p:ph type="body" idx="1"/>
          </p:nvPr>
        </p:nvSpPr>
        <p:spPr>
          <a:xfrm>
            <a:off x="838200" y="381000"/>
            <a:ext cx="8007350" cy="4038600"/>
          </a:xfrm>
        </p:spPr>
        <p:txBody>
          <a:bodyPr/>
          <a:lstStyle/>
          <a:p>
            <a:pPr eaLnBrk="1" hangingPunct="1">
              <a:lnSpc>
                <a:spcPct val="80000"/>
              </a:lnSpc>
              <a:defRPr/>
            </a:pPr>
            <a:r>
              <a:rPr lang="en-US" sz="2400" b="1" u="sng" dirty="0" smtClean="0"/>
              <a:t>Imposing liberalism by the use</a:t>
            </a:r>
            <a:r>
              <a:rPr lang="en-US" sz="2400" u="sng" dirty="0" smtClean="0"/>
              <a:t> </a:t>
            </a:r>
            <a:r>
              <a:rPr lang="en-US" sz="2400" b="1" u="sng" dirty="0" smtClean="0"/>
              <a:t>of force</a:t>
            </a:r>
          </a:p>
          <a:p>
            <a:pPr lvl="1" eaLnBrk="1" hangingPunct="1">
              <a:lnSpc>
                <a:spcPct val="80000"/>
              </a:lnSpc>
              <a:defRPr/>
            </a:pPr>
            <a:r>
              <a:rPr lang="en-US" sz="2000" dirty="0" smtClean="0"/>
              <a:t>Some believe that if more countries embraced the ideology of liberal democracy, then the world would be a safer place.  This belief was used to justify the “war on terror” after the 9/11 attacks.  The U.S. and allies invaded Afghanistan to take the Taliban regime out of power (they had aided the 9/11 terrorists)</a:t>
            </a:r>
          </a:p>
          <a:p>
            <a:pPr lvl="1" eaLnBrk="1" hangingPunct="1">
              <a:lnSpc>
                <a:spcPct val="80000"/>
              </a:lnSpc>
              <a:defRPr/>
            </a:pPr>
            <a:endParaRPr lang="en-US" sz="2000" dirty="0" smtClean="0"/>
          </a:p>
          <a:p>
            <a:pPr lvl="1" eaLnBrk="1" hangingPunct="1">
              <a:lnSpc>
                <a:spcPct val="80000"/>
              </a:lnSpc>
              <a:defRPr/>
            </a:pPr>
            <a:r>
              <a:rPr lang="en-US" sz="2000" dirty="0" smtClean="0"/>
              <a:t>Democratic elections were held in 2004</a:t>
            </a:r>
          </a:p>
          <a:p>
            <a:pPr lvl="1" eaLnBrk="1" hangingPunct="1">
              <a:lnSpc>
                <a:spcPct val="80000"/>
              </a:lnSpc>
              <a:defRPr/>
            </a:pPr>
            <a:endParaRPr lang="en-US" sz="2000" dirty="0" smtClean="0"/>
          </a:p>
          <a:p>
            <a:pPr lvl="1" eaLnBrk="1" hangingPunct="1">
              <a:lnSpc>
                <a:spcPct val="80000"/>
              </a:lnSpc>
              <a:defRPr/>
            </a:pPr>
            <a:r>
              <a:rPr lang="en-US" sz="2000" dirty="0" smtClean="0"/>
              <a:t>The U.S. invaded Iraq in 2003 based on the same premise.  However, the war in Iraq did not receive international approval</a:t>
            </a:r>
          </a:p>
          <a:p>
            <a:pPr eaLnBrk="1" hangingPunct="1">
              <a:lnSpc>
                <a:spcPct val="80000"/>
              </a:lnSpc>
              <a:defRPr/>
            </a:pPr>
            <a:endParaRPr lang="en-US" sz="2400" b="1" u="sng" dirty="0" smtClean="0"/>
          </a:p>
        </p:txBody>
      </p:sp>
      <p:pic>
        <p:nvPicPr>
          <p:cNvPr id="30723" name="Picture 5" descr="911rtrs_468x683"/>
          <p:cNvPicPr>
            <a:picLocks noChangeAspect="1" noChangeArrowheads="1"/>
          </p:cNvPicPr>
          <p:nvPr/>
        </p:nvPicPr>
        <p:blipFill>
          <a:blip r:embed="rId2" cstate="print"/>
          <a:srcRect/>
          <a:stretch>
            <a:fillRect/>
          </a:stretch>
        </p:blipFill>
        <p:spPr bwMode="auto">
          <a:xfrm>
            <a:off x="304800" y="4267200"/>
            <a:ext cx="2606675" cy="2362200"/>
          </a:xfrm>
          <a:prstGeom prst="rect">
            <a:avLst/>
          </a:prstGeom>
          <a:noFill/>
          <a:ln w="9525">
            <a:noFill/>
            <a:miter lim="800000"/>
            <a:headEnd/>
            <a:tailEnd/>
          </a:ln>
        </p:spPr>
      </p:pic>
      <p:pic>
        <p:nvPicPr>
          <p:cNvPr id="30724" name="Picture 7" descr="00leadersbinladen1998"/>
          <p:cNvPicPr>
            <a:picLocks noChangeAspect="1" noChangeArrowheads="1"/>
          </p:cNvPicPr>
          <p:nvPr/>
        </p:nvPicPr>
        <p:blipFill>
          <a:blip r:embed="rId3" cstate="print"/>
          <a:srcRect/>
          <a:stretch>
            <a:fillRect/>
          </a:stretch>
        </p:blipFill>
        <p:spPr bwMode="auto">
          <a:xfrm>
            <a:off x="3429000" y="4267200"/>
            <a:ext cx="2362200" cy="2362200"/>
          </a:xfrm>
          <a:prstGeom prst="rect">
            <a:avLst/>
          </a:prstGeom>
          <a:noFill/>
          <a:ln w="9525">
            <a:noFill/>
            <a:miter lim="800000"/>
            <a:headEnd/>
            <a:tailEnd/>
          </a:ln>
        </p:spPr>
      </p:pic>
      <p:pic>
        <p:nvPicPr>
          <p:cNvPr id="30725" name="Picture 9" descr="saddam-hussein"/>
          <p:cNvPicPr>
            <a:picLocks noChangeAspect="1" noChangeArrowheads="1"/>
          </p:cNvPicPr>
          <p:nvPr/>
        </p:nvPicPr>
        <p:blipFill>
          <a:blip r:embed="rId4" cstate="print"/>
          <a:srcRect/>
          <a:stretch>
            <a:fillRect/>
          </a:stretch>
        </p:blipFill>
        <p:spPr bwMode="auto">
          <a:xfrm>
            <a:off x="6280150" y="4267200"/>
            <a:ext cx="2559050" cy="2362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rrowheads="1"/>
          </p:cNvSpPr>
          <p:nvPr>
            <p:ph type="title"/>
          </p:nvPr>
        </p:nvSpPr>
        <p:spPr/>
        <p:txBody>
          <a:bodyPr/>
          <a:lstStyle/>
          <a:p>
            <a:pPr eaLnBrk="1" hangingPunct="1">
              <a:defRPr/>
            </a:pPr>
            <a:r>
              <a:rPr lang="en-US" dirty="0" smtClean="0"/>
              <a:t>Imposing liberalism for humanitarian reasons </a:t>
            </a:r>
          </a:p>
        </p:txBody>
      </p:sp>
      <p:sp>
        <p:nvSpPr>
          <p:cNvPr id="88067" name="Rectangle 3"/>
          <p:cNvSpPr>
            <a:spLocks noGrp="1" noRot="1" noChangeArrowheads="1"/>
          </p:cNvSpPr>
          <p:nvPr>
            <p:ph type="body" idx="1"/>
          </p:nvPr>
        </p:nvSpPr>
        <p:spPr/>
        <p:txBody>
          <a:bodyPr/>
          <a:lstStyle/>
          <a:p>
            <a:pPr eaLnBrk="1" hangingPunct="1">
              <a:lnSpc>
                <a:spcPct val="90000"/>
              </a:lnSpc>
              <a:defRPr/>
            </a:pPr>
            <a:r>
              <a:rPr lang="en-US" sz="2400" dirty="0" smtClean="0"/>
              <a:t>Some people believe that liberal countries should not tolerate non-liberal countries that deny their citizens’ human rights.  Is intervention justified in these cases?</a:t>
            </a:r>
          </a:p>
          <a:p>
            <a:pPr eaLnBrk="1" hangingPunct="1">
              <a:lnSpc>
                <a:spcPct val="90000"/>
              </a:lnSpc>
              <a:defRPr/>
            </a:pPr>
            <a:endParaRPr lang="en-US" sz="2400" dirty="0" smtClean="0"/>
          </a:p>
          <a:p>
            <a:pPr eaLnBrk="1" hangingPunct="1">
              <a:lnSpc>
                <a:spcPct val="90000"/>
              </a:lnSpc>
              <a:defRPr/>
            </a:pPr>
            <a:r>
              <a:rPr lang="en-US" sz="2400" dirty="0" smtClean="0"/>
              <a:t>Forceful intervention in a foreign country does not always guarantee improved living conditions for the citizens of that country.  The U.S.-led war on terror was partly based on human rights issues.  Under the Taliban, Afghan women were denied basic human rights, and Saddam Hussein’s reign over Iraq was characterized by fear, crimes against humanity, and brutal torture tactics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4475"/>
            <a:ext cx="8385175" cy="898525"/>
          </a:xfrm>
        </p:spPr>
        <p:txBody>
          <a:bodyPr/>
          <a:lstStyle/>
          <a:p>
            <a:pPr>
              <a:defRPr/>
            </a:pPr>
            <a:r>
              <a:rPr lang="en-US" sz="3200" dirty="0">
                <a:effectLst/>
              </a:rPr>
              <a:t>Imposition of Liberalism: Warm Up</a:t>
            </a:r>
            <a:r>
              <a:rPr lang="en-US" dirty="0">
                <a:effectLst/>
              </a:rPr>
              <a:t/>
            </a:r>
            <a:br>
              <a:rPr lang="en-US" dirty="0">
                <a:effectLst/>
              </a:rPr>
            </a:br>
            <a:endParaRPr lang="en-US" dirty="0"/>
          </a:p>
        </p:txBody>
      </p:sp>
      <p:sp>
        <p:nvSpPr>
          <p:cNvPr id="5123" name="Content Placeholder 2"/>
          <p:cNvSpPr>
            <a:spLocks noGrp="1"/>
          </p:cNvSpPr>
          <p:nvPr>
            <p:ph idx="1"/>
          </p:nvPr>
        </p:nvSpPr>
        <p:spPr>
          <a:xfrm>
            <a:off x="533400" y="1143000"/>
            <a:ext cx="8458200" cy="5486400"/>
          </a:xfrm>
        </p:spPr>
        <p:txBody>
          <a:bodyPr/>
          <a:lstStyle/>
          <a:p>
            <a:r>
              <a:rPr lang="en-US" b="1" smtClean="0">
                <a:effectLst/>
              </a:rPr>
              <a:t>Bill 16 - Distracted Driving Legislation</a:t>
            </a:r>
          </a:p>
          <a:p>
            <a:pPr lvl="1"/>
            <a:r>
              <a:rPr lang="en-US" smtClean="0">
                <a:effectLst/>
              </a:rPr>
              <a:t>Driver distraction is a growing traffic safety concern among policy makers and the public. International studies have shown that 20 to 30 percent of collisions involve driver distraction. Alberta has taken a leadership role to address this serious traffic safety issue by recently passing Bill 16- </a:t>
            </a:r>
            <a:r>
              <a:rPr lang="en-US" i="1" smtClean="0">
                <a:effectLst/>
              </a:rPr>
              <a:t>the Traffic Safety (Distracted Driving) Amendment Act, 2010</a:t>
            </a:r>
            <a:r>
              <a:rPr lang="en-US" smtClean="0">
                <a:effectLst/>
              </a:rPr>
              <a:t>-to help make our roads safer. </a:t>
            </a:r>
          </a:p>
          <a:p>
            <a:pPr lvl="1"/>
            <a:endParaRPr lang="en-US" smtClean="0">
              <a:effectLst/>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rrowheads="1"/>
          </p:cNvSpPr>
          <p:nvPr>
            <p:ph type="title"/>
          </p:nvPr>
        </p:nvSpPr>
        <p:spPr/>
        <p:txBody>
          <a:bodyPr/>
          <a:lstStyle/>
          <a:p>
            <a:pPr eaLnBrk="1" hangingPunct="1">
              <a:defRPr/>
            </a:pPr>
            <a:r>
              <a:rPr lang="en-US" dirty="0" smtClean="0"/>
              <a:t>Reactions to the imposition of democracy</a:t>
            </a:r>
          </a:p>
        </p:txBody>
      </p:sp>
      <p:sp>
        <p:nvSpPr>
          <p:cNvPr id="96259" name="Rectangle 3"/>
          <p:cNvSpPr>
            <a:spLocks noGrp="1" noRot="1" noChangeArrowheads="1"/>
          </p:cNvSpPr>
          <p:nvPr>
            <p:ph type="body" idx="1"/>
          </p:nvPr>
        </p:nvSpPr>
        <p:spPr>
          <a:xfrm>
            <a:off x="838200" y="1905000"/>
            <a:ext cx="8007350" cy="2971800"/>
          </a:xfrm>
        </p:spPr>
        <p:txBody>
          <a:bodyPr/>
          <a:lstStyle/>
          <a:p>
            <a:pPr eaLnBrk="1" hangingPunct="1">
              <a:lnSpc>
                <a:spcPct val="80000"/>
              </a:lnSpc>
              <a:defRPr/>
            </a:pPr>
            <a:r>
              <a:rPr lang="en-US" sz="2400" dirty="0" smtClean="0"/>
              <a:t>Rwanda</a:t>
            </a:r>
          </a:p>
          <a:p>
            <a:pPr lvl="1" eaLnBrk="1" hangingPunct="1">
              <a:lnSpc>
                <a:spcPct val="80000"/>
              </a:lnSpc>
              <a:defRPr/>
            </a:pPr>
            <a:r>
              <a:rPr lang="en-US" sz="2000" dirty="0" smtClean="0"/>
              <a:t>Western governments insisted that the country should have democratic elections.  A coalition government was formed, and as a result conflicts between ethnic groups arose which led to the 1994 genocide</a:t>
            </a:r>
          </a:p>
          <a:p>
            <a:pPr lvl="1" eaLnBrk="1" hangingPunct="1">
              <a:lnSpc>
                <a:spcPct val="80000"/>
              </a:lnSpc>
              <a:defRPr/>
            </a:pPr>
            <a:endParaRPr lang="en-US" sz="2000" dirty="0" smtClean="0"/>
          </a:p>
          <a:p>
            <a:pPr lvl="1" eaLnBrk="1" hangingPunct="1">
              <a:lnSpc>
                <a:spcPct val="80000"/>
              </a:lnSpc>
              <a:defRPr/>
            </a:pPr>
            <a:r>
              <a:rPr lang="en-US" sz="2000" dirty="0" smtClean="0"/>
              <a:t>One journalist compared the West’s attempts at imposing liberal democracy on other countries to the colonial rulers who forced Aboriginal peoples to replace their own governing systems with colonial systems</a:t>
            </a:r>
          </a:p>
        </p:txBody>
      </p:sp>
      <p:pic>
        <p:nvPicPr>
          <p:cNvPr id="32772" name="Picture 5" descr="rwandabodies2"/>
          <p:cNvPicPr>
            <a:picLocks noChangeAspect="1" noChangeArrowheads="1"/>
          </p:cNvPicPr>
          <p:nvPr/>
        </p:nvPicPr>
        <p:blipFill>
          <a:blip r:embed="rId2" cstate="print"/>
          <a:srcRect/>
          <a:stretch>
            <a:fillRect/>
          </a:stretch>
        </p:blipFill>
        <p:spPr bwMode="auto">
          <a:xfrm>
            <a:off x="5486400" y="4800600"/>
            <a:ext cx="3505200" cy="182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3" name="Rectangle 3"/>
          <p:cNvSpPr>
            <a:spLocks noGrp="1" noRot="1" noChangeArrowheads="1"/>
          </p:cNvSpPr>
          <p:nvPr>
            <p:ph type="body" idx="1"/>
          </p:nvPr>
        </p:nvSpPr>
        <p:spPr/>
        <p:txBody>
          <a:bodyPr/>
          <a:lstStyle/>
          <a:p>
            <a:pPr eaLnBrk="1" hangingPunct="1">
              <a:lnSpc>
                <a:spcPct val="90000"/>
              </a:lnSpc>
              <a:defRPr/>
            </a:pPr>
            <a:r>
              <a:rPr lang="en-US" sz="2800" dirty="0" smtClean="0"/>
              <a:t>Indonesia</a:t>
            </a:r>
          </a:p>
          <a:p>
            <a:pPr lvl="1" eaLnBrk="1" hangingPunct="1">
              <a:lnSpc>
                <a:spcPct val="90000"/>
              </a:lnSpc>
              <a:defRPr/>
            </a:pPr>
            <a:r>
              <a:rPr lang="en-US" sz="2000" dirty="0" smtClean="0"/>
              <a:t>After WWII, it was ruled as a military dictatorship.  In 1998, the government faced an economic crisis; the IMF denied financial support in an attempt to force the country to use more democratic means.  The country’s first parliamentary election was held in 1999</a:t>
            </a:r>
          </a:p>
          <a:p>
            <a:pPr lvl="1" eaLnBrk="1" hangingPunct="1">
              <a:lnSpc>
                <a:spcPct val="90000"/>
              </a:lnSpc>
              <a:defRPr/>
            </a:pPr>
            <a:endParaRPr lang="en-US" sz="2000" dirty="0" smtClean="0"/>
          </a:p>
          <a:p>
            <a:pPr lvl="1" eaLnBrk="1" hangingPunct="1">
              <a:lnSpc>
                <a:spcPct val="90000"/>
              </a:lnSpc>
              <a:defRPr/>
            </a:pPr>
            <a:r>
              <a:rPr lang="en-US" sz="2000" dirty="0" smtClean="0"/>
              <a:t>While the country faces ongoing challenges, Indonesians seem to have embraced the values of liberal democracy</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rrowheads="1"/>
          </p:cNvSpPr>
          <p:nvPr>
            <p:ph type="title"/>
          </p:nvPr>
        </p:nvSpPr>
        <p:spPr/>
        <p:txBody>
          <a:bodyPr/>
          <a:lstStyle/>
          <a:p>
            <a:pPr eaLnBrk="1" hangingPunct="1">
              <a:defRPr/>
            </a:pPr>
            <a:r>
              <a:rPr lang="en-US" dirty="0" smtClean="0"/>
              <a:t>So…should liberalism be imposed?</a:t>
            </a:r>
          </a:p>
        </p:txBody>
      </p:sp>
      <p:sp>
        <p:nvSpPr>
          <p:cNvPr id="98307" name="Rectangle 3"/>
          <p:cNvSpPr>
            <a:spLocks noGrp="1" noRot="1" noChangeArrowheads="1"/>
          </p:cNvSpPr>
          <p:nvPr>
            <p:ph type="body" idx="1"/>
          </p:nvPr>
        </p:nvSpPr>
        <p:spPr/>
        <p:txBody>
          <a:bodyPr/>
          <a:lstStyle/>
          <a:p>
            <a:pPr eaLnBrk="1" hangingPunct="1">
              <a:defRPr/>
            </a:pPr>
            <a:r>
              <a:rPr lang="en-US" sz="2800" dirty="0" smtClean="0"/>
              <a:t>Depends on a lot of factors</a:t>
            </a:r>
          </a:p>
          <a:p>
            <a:pPr eaLnBrk="1" hangingPunct="1">
              <a:defRPr/>
            </a:pPr>
            <a:r>
              <a:rPr lang="en-US" sz="2800" dirty="0" smtClean="0"/>
              <a:t>Tom Keating, a professor at the U of A, says that many of the violent conflicts in the world since WWI have occurred </a:t>
            </a:r>
            <a:r>
              <a:rPr lang="en-US" sz="2800" i="1" dirty="0" smtClean="0"/>
              <a:t>within</a:t>
            </a:r>
            <a:r>
              <a:rPr lang="en-US" sz="2800" dirty="0" smtClean="0"/>
              <a:t> countries such as Rwanda and Bosnia rather than </a:t>
            </a:r>
            <a:r>
              <a:rPr lang="en-US" sz="2800" i="1" dirty="0" smtClean="0"/>
              <a:t>between</a:t>
            </a:r>
            <a:r>
              <a:rPr lang="en-US" sz="2800" dirty="0" smtClean="0"/>
              <a:t> countries.  Referring to Canada’s foreign policy, Keating argues that the health of a country’s political institutions depends on its own citizens, not on foreign intervention</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385175" cy="1431925"/>
          </a:xfrm>
        </p:spPr>
        <p:txBody>
          <a:bodyPr/>
          <a:lstStyle/>
          <a:p>
            <a:pPr>
              <a:defRPr/>
            </a:pPr>
            <a:r>
              <a:rPr lang="en-US" dirty="0" smtClean="0"/>
              <a:t>Imposition Assignment:  </a:t>
            </a:r>
            <a:endParaRPr lang="en-US" dirty="0"/>
          </a:p>
        </p:txBody>
      </p:sp>
      <p:sp>
        <p:nvSpPr>
          <p:cNvPr id="3" name="Content Placeholder 2"/>
          <p:cNvSpPr>
            <a:spLocks noGrp="1"/>
          </p:cNvSpPr>
          <p:nvPr>
            <p:ph idx="1"/>
          </p:nvPr>
        </p:nvSpPr>
        <p:spPr>
          <a:xfrm>
            <a:off x="533400" y="1371600"/>
            <a:ext cx="8007350" cy="4191000"/>
          </a:xfrm>
        </p:spPr>
        <p:txBody>
          <a:bodyPr/>
          <a:lstStyle/>
          <a:p>
            <a:pPr>
              <a:defRPr/>
            </a:pPr>
            <a:r>
              <a:rPr lang="en-US" sz="2000" dirty="0" smtClean="0"/>
              <a:t>In small groups (1-4 max) do a quick research on a contemporary of historical example of a Western Nation that has attempted to impose Liberalism on another people</a:t>
            </a:r>
          </a:p>
          <a:p>
            <a:pPr>
              <a:defRPr/>
            </a:pPr>
            <a:r>
              <a:rPr lang="en-US" sz="2000" dirty="0" smtClean="0"/>
              <a:t>A. Briefly summarize the case study/example</a:t>
            </a:r>
          </a:p>
          <a:p>
            <a:pPr lvl="1">
              <a:defRPr/>
            </a:pPr>
            <a:r>
              <a:rPr lang="en-US" sz="1600" dirty="0" smtClean="0"/>
              <a:t>Who was involved?</a:t>
            </a:r>
          </a:p>
          <a:p>
            <a:pPr lvl="1">
              <a:defRPr/>
            </a:pPr>
            <a:r>
              <a:rPr lang="en-US" sz="1600" dirty="0" smtClean="0"/>
              <a:t>When did it happen?</a:t>
            </a:r>
          </a:p>
          <a:p>
            <a:pPr lvl="1">
              <a:defRPr/>
            </a:pPr>
            <a:r>
              <a:rPr lang="en-US" sz="1600" dirty="0" smtClean="0"/>
              <a:t>What happened?</a:t>
            </a:r>
          </a:p>
          <a:p>
            <a:pPr lvl="1">
              <a:defRPr/>
            </a:pPr>
            <a:r>
              <a:rPr lang="en-US" sz="1600" dirty="0" smtClean="0"/>
              <a:t>Why did the western nation attempt to impose liberalism?</a:t>
            </a:r>
          </a:p>
          <a:p>
            <a:pPr lvl="1">
              <a:defRPr/>
            </a:pPr>
            <a:r>
              <a:rPr lang="en-US" sz="1600" dirty="0" smtClean="0"/>
              <a:t>How did the people upon which liberalism was imposed react?</a:t>
            </a:r>
          </a:p>
          <a:p>
            <a:pPr lvl="1">
              <a:defRPr/>
            </a:pPr>
            <a:r>
              <a:rPr lang="en-US" sz="1600" dirty="0" smtClean="0"/>
              <a:t>Was it successful?</a:t>
            </a:r>
          </a:p>
          <a:p>
            <a:pPr>
              <a:defRPr/>
            </a:pPr>
            <a:endParaRPr lang="en-US" sz="2000" dirty="0" smtClean="0"/>
          </a:p>
          <a:p>
            <a:pPr>
              <a:defRPr/>
            </a:pPr>
            <a:r>
              <a:rPr lang="en-US" sz="2000" dirty="0" smtClean="0"/>
              <a:t>B.  To what extent, and for whom, has the imposition of liberalism in your case study been successful? </a:t>
            </a:r>
          </a:p>
          <a:p>
            <a:pPr>
              <a:defRPr/>
            </a:pPr>
            <a:r>
              <a:rPr lang="en-US" sz="2000" dirty="0" smtClean="0"/>
              <a:t>C. Was the imposition of Liberalism justifiable in your case study? </a:t>
            </a:r>
            <a:endParaRPr lang="en-US" sz="20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0" y="0"/>
            <a:ext cx="9144000" cy="6858000"/>
          </a:xfrm>
        </p:spPr>
        <p:txBody>
          <a:bodyPr/>
          <a:lstStyle/>
          <a:p>
            <a:pPr>
              <a:defRPr/>
            </a:pPr>
            <a:r>
              <a:rPr lang="en-US" sz="2400" b="1" dirty="0">
                <a:effectLst/>
              </a:rPr>
              <a:t>Highlights:</a:t>
            </a:r>
            <a:endParaRPr lang="en-US" sz="2400" dirty="0">
              <a:effectLst/>
            </a:endParaRPr>
          </a:p>
          <a:p>
            <a:pPr>
              <a:defRPr/>
            </a:pPr>
            <a:r>
              <a:rPr lang="en-US" sz="2400" dirty="0">
                <a:effectLst/>
              </a:rPr>
              <a:t>Restricts drivers from: </a:t>
            </a:r>
          </a:p>
          <a:p>
            <a:pPr lvl="1">
              <a:defRPr/>
            </a:pPr>
            <a:r>
              <a:rPr lang="en-US" sz="2000" dirty="0">
                <a:effectLst/>
              </a:rPr>
              <a:t>using hand-held cell phones </a:t>
            </a:r>
          </a:p>
          <a:p>
            <a:pPr lvl="1">
              <a:defRPr/>
            </a:pPr>
            <a:r>
              <a:rPr lang="en-US" sz="2000" dirty="0">
                <a:effectLst/>
              </a:rPr>
              <a:t>texting or e-mailing </a:t>
            </a:r>
          </a:p>
          <a:p>
            <a:pPr lvl="1">
              <a:defRPr/>
            </a:pPr>
            <a:r>
              <a:rPr lang="en-US" sz="2000" dirty="0">
                <a:effectLst/>
              </a:rPr>
              <a:t>using electronic devices like laptop computers, video games, cameras, video entertainment displays and programming portable audio players (e.g., MP3 players) </a:t>
            </a:r>
          </a:p>
          <a:p>
            <a:pPr lvl="1">
              <a:defRPr/>
            </a:pPr>
            <a:r>
              <a:rPr lang="en-US" sz="2000" dirty="0">
                <a:effectLst/>
              </a:rPr>
              <a:t>entering information on GPS units </a:t>
            </a:r>
          </a:p>
          <a:p>
            <a:pPr lvl="1">
              <a:defRPr/>
            </a:pPr>
            <a:r>
              <a:rPr lang="en-US" sz="2000" dirty="0">
                <a:effectLst/>
              </a:rPr>
              <a:t>reading printed materials in the vehicle </a:t>
            </a:r>
          </a:p>
          <a:p>
            <a:pPr lvl="1">
              <a:defRPr/>
            </a:pPr>
            <a:r>
              <a:rPr lang="en-US" sz="2000" dirty="0">
                <a:effectLst/>
              </a:rPr>
              <a:t>writing, printing or sketching, and </a:t>
            </a:r>
          </a:p>
          <a:p>
            <a:pPr lvl="1">
              <a:defRPr/>
            </a:pPr>
            <a:r>
              <a:rPr lang="en-US" sz="2000" dirty="0">
                <a:effectLst/>
              </a:rPr>
              <a:t>personal grooming</a:t>
            </a:r>
          </a:p>
          <a:p>
            <a:pPr>
              <a:defRPr/>
            </a:pPr>
            <a:r>
              <a:rPr lang="en-US" sz="2400" dirty="0">
                <a:effectLst/>
              </a:rPr>
              <a:t>Complements the current driving without due care and attention legislation </a:t>
            </a:r>
          </a:p>
          <a:p>
            <a:pPr>
              <a:defRPr/>
            </a:pPr>
            <a:r>
              <a:rPr lang="en-US" sz="2400" dirty="0">
                <a:effectLst/>
              </a:rPr>
              <a:t>Applies to all vehicles as defined by the Traffic Safety Act including bicycles </a:t>
            </a:r>
          </a:p>
          <a:p>
            <a:pPr>
              <a:defRPr/>
            </a:pPr>
            <a:r>
              <a:rPr lang="en-US" sz="2400" dirty="0">
                <a:effectLst/>
              </a:rPr>
              <a:t>Applies to all roads in both urban and rural areas of the province</a:t>
            </a:r>
          </a:p>
          <a:p>
            <a:pPr>
              <a:defRPr/>
            </a:pPr>
            <a:endParaRPr lang="en-US" sz="24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effectLst/>
              </a:rPr>
              <a:t>Questions:</a:t>
            </a:r>
            <a:r>
              <a:rPr lang="en-US" dirty="0" smtClean="0">
                <a:effectLst/>
              </a:rPr>
              <a:t/>
            </a:r>
            <a:br>
              <a:rPr lang="en-US" dirty="0" smtClean="0">
                <a:effectLst/>
              </a:rPr>
            </a:br>
            <a:endParaRPr lang="en-US" dirty="0"/>
          </a:p>
        </p:txBody>
      </p:sp>
      <p:sp>
        <p:nvSpPr>
          <p:cNvPr id="3" name="Content Placeholder 2"/>
          <p:cNvSpPr>
            <a:spLocks noGrp="1"/>
          </p:cNvSpPr>
          <p:nvPr>
            <p:ph idx="1"/>
          </p:nvPr>
        </p:nvSpPr>
        <p:spPr>
          <a:xfrm>
            <a:off x="152400" y="1143000"/>
            <a:ext cx="8693150" cy="4953000"/>
          </a:xfrm>
        </p:spPr>
        <p:txBody>
          <a:bodyPr/>
          <a:lstStyle/>
          <a:p>
            <a:pPr>
              <a:defRPr/>
            </a:pPr>
            <a:r>
              <a:rPr lang="en-US" dirty="0" smtClean="0">
                <a:effectLst/>
              </a:rPr>
              <a:t>Is </a:t>
            </a:r>
            <a:r>
              <a:rPr lang="en-US" dirty="0">
                <a:effectLst/>
              </a:rPr>
              <a:t>this law necessary?</a:t>
            </a:r>
          </a:p>
          <a:p>
            <a:pPr>
              <a:defRPr/>
            </a:pPr>
            <a:r>
              <a:rPr lang="en-US" dirty="0">
                <a:effectLst/>
              </a:rPr>
              <a:t>Is the punishment necessary? Sufficient?</a:t>
            </a:r>
          </a:p>
          <a:p>
            <a:pPr>
              <a:defRPr/>
            </a:pPr>
            <a:r>
              <a:rPr lang="en-US" dirty="0">
                <a:effectLst/>
              </a:rPr>
              <a:t>What is the desired result?</a:t>
            </a:r>
          </a:p>
          <a:p>
            <a:pPr>
              <a:defRPr/>
            </a:pPr>
            <a:r>
              <a:rPr lang="en-US" dirty="0">
                <a:effectLst/>
              </a:rPr>
              <a:t>Is there an alternative way to achieve the desired result?</a:t>
            </a:r>
          </a:p>
          <a:p>
            <a:pPr>
              <a:defRPr/>
            </a:pPr>
            <a:r>
              <a:rPr lang="en-US" dirty="0">
                <a:effectLst/>
              </a:rPr>
              <a:t>What will the effect of this legislation be?</a:t>
            </a:r>
          </a:p>
          <a:p>
            <a:pPr>
              <a:defRPr/>
            </a:pPr>
            <a:r>
              <a:rPr lang="en-US" dirty="0">
                <a:effectLst/>
              </a:rPr>
              <a:t>Is this an example of classical or modern liberal thinking?</a:t>
            </a:r>
          </a:p>
          <a:p>
            <a:pPr>
              <a:defRPr/>
            </a:pPr>
            <a:r>
              <a:rPr lang="en-US" dirty="0">
                <a:effectLst/>
              </a:rPr>
              <a:t>Should liberalism be imposed on everyone?</a:t>
            </a:r>
          </a:p>
          <a:p>
            <a:pPr>
              <a:defRPr/>
            </a:pP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rrowheads="1"/>
          </p:cNvSpPr>
          <p:nvPr>
            <p:ph type="title"/>
          </p:nvPr>
        </p:nvSpPr>
        <p:spPr>
          <a:xfrm>
            <a:off x="152400" y="76200"/>
            <a:ext cx="8385175" cy="1431925"/>
          </a:xfrm>
        </p:spPr>
        <p:txBody>
          <a:bodyPr/>
          <a:lstStyle/>
          <a:p>
            <a:pPr eaLnBrk="1" hangingPunct="1">
              <a:defRPr/>
            </a:pPr>
            <a:r>
              <a:rPr lang="en-US" dirty="0" smtClean="0"/>
              <a:t>Imposing liberalism</a:t>
            </a:r>
          </a:p>
        </p:txBody>
      </p:sp>
      <p:sp>
        <p:nvSpPr>
          <p:cNvPr id="79875" name="Rectangle 3"/>
          <p:cNvSpPr>
            <a:spLocks noGrp="1" noRot="1" noChangeArrowheads="1"/>
          </p:cNvSpPr>
          <p:nvPr>
            <p:ph type="body" idx="1"/>
          </p:nvPr>
        </p:nvSpPr>
        <p:spPr>
          <a:xfrm>
            <a:off x="762000" y="1905000"/>
            <a:ext cx="7848600" cy="4705350"/>
          </a:xfrm>
        </p:spPr>
        <p:txBody>
          <a:bodyPr/>
          <a:lstStyle/>
          <a:p>
            <a:pPr eaLnBrk="1" hangingPunct="1">
              <a:defRPr/>
            </a:pPr>
            <a:r>
              <a:rPr lang="en-US" b="1" i="1" dirty="0" smtClean="0"/>
              <a:t>Imposition </a:t>
            </a:r>
            <a:r>
              <a:rPr lang="en-US" dirty="0" smtClean="0"/>
              <a:t>(or imposing) means forcing something on people whether they want it or not.  Liberalism has been imposed on people at various points in history, sometimes with negative consequences</a:t>
            </a:r>
          </a:p>
          <a:p>
            <a:pPr eaLnBrk="1" hangingPunct="1">
              <a:defRPr/>
            </a:pPr>
            <a:r>
              <a:rPr lang="en-US" dirty="0" smtClean="0"/>
              <a:t>Today, we’ll look at the imposition of liberalism in Canada and in other countries</a:t>
            </a:r>
            <a:endParaRPr lang="en-US" b="1" i="1"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Aboriginal Experiences with Liberalism</a:t>
            </a:r>
            <a:endParaRPr lang="en-US" dirty="0"/>
          </a:p>
        </p:txBody>
      </p:sp>
      <p:pic>
        <p:nvPicPr>
          <p:cNvPr id="9219" name="Picture 2"/>
          <p:cNvPicPr>
            <a:picLocks noChangeAspect="1" noChangeArrowheads="1"/>
          </p:cNvPicPr>
          <p:nvPr/>
        </p:nvPicPr>
        <p:blipFill>
          <a:blip r:embed="rId2" cstate="print"/>
          <a:srcRect/>
          <a:stretch>
            <a:fillRect/>
          </a:stretch>
        </p:blipFill>
        <p:spPr bwMode="auto">
          <a:xfrm>
            <a:off x="833438" y="1752600"/>
            <a:ext cx="7477125" cy="4981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rrowheads="1"/>
          </p:cNvSpPr>
          <p:nvPr>
            <p:ph type="title"/>
          </p:nvPr>
        </p:nvSpPr>
        <p:spPr/>
        <p:txBody>
          <a:bodyPr/>
          <a:lstStyle/>
          <a:p>
            <a:pPr eaLnBrk="1" hangingPunct="1">
              <a:defRPr/>
            </a:pPr>
            <a:r>
              <a:rPr lang="en-US" dirty="0" smtClean="0"/>
              <a:t>Aboriginal experiences of liberalism </a:t>
            </a:r>
          </a:p>
        </p:txBody>
      </p:sp>
      <p:sp>
        <p:nvSpPr>
          <p:cNvPr id="80899" name="Rectangle 3"/>
          <p:cNvSpPr>
            <a:spLocks noGrp="1" noRot="1" noChangeArrowheads="1"/>
          </p:cNvSpPr>
          <p:nvPr>
            <p:ph type="body" idx="1"/>
          </p:nvPr>
        </p:nvSpPr>
        <p:spPr/>
        <p:txBody>
          <a:bodyPr/>
          <a:lstStyle/>
          <a:p>
            <a:pPr eaLnBrk="1" hangingPunct="1">
              <a:lnSpc>
                <a:spcPct val="90000"/>
              </a:lnSpc>
              <a:defRPr/>
            </a:pPr>
            <a:r>
              <a:rPr lang="en-US" sz="2800" dirty="0" smtClean="0"/>
              <a:t>As we know, contact between First Nations in Canada and European settlers presented conflicting worldviews and ideologies.  Most European settlers brought with them liberal values and beliefs, while many First Nations believed in collectivist ideas</a:t>
            </a:r>
          </a:p>
          <a:p>
            <a:pPr eaLnBrk="1" hangingPunct="1">
              <a:lnSpc>
                <a:spcPct val="90000"/>
              </a:lnSpc>
              <a:defRPr/>
            </a:pPr>
            <a:r>
              <a:rPr lang="en-US" sz="2800" dirty="0" smtClean="0"/>
              <a:t>Subsequently, values of liberalism would be imposed on Aboriginals in an attempt to </a:t>
            </a:r>
            <a:r>
              <a:rPr lang="en-US" sz="2800" b="1" i="1" dirty="0" smtClean="0"/>
              <a:t>assimilate </a:t>
            </a:r>
            <a:r>
              <a:rPr lang="en-US" sz="2800" dirty="0" smtClean="0"/>
              <a:t>them into “mainstream” Canadian society</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rrowheads="1"/>
          </p:cNvSpPr>
          <p:nvPr>
            <p:ph type="title"/>
          </p:nvPr>
        </p:nvSpPr>
        <p:spPr>
          <a:xfrm>
            <a:off x="152400" y="0"/>
            <a:ext cx="8385175" cy="1431925"/>
          </a:xfrm>
        </p:spPr>
        <p:txBody>
          <a:bodyPr/>
          <a:lstStyle/>
          <a:p>
            <a:pPr eaLnBrk="1" hangingPunct="1">
              <a:defRPr/>
            </a:pPr>
            <a:r>
              <a:rPr lang="en-US" dirty="0" smtClean="0"/>
              <a:t>Different views on treaties</a:t>
            </a:r>
          </a:p>
        </p:txBody>
      </p:sp>
      <p:graphicFrame>
        <p:nvGraphicFramePr>
          <p:cNvPr id="81951" name="Group 31"/>
          <p:cNvGraphicFramePr>
            <a:graphicFrameLocks noGrp="1"/>
          </p:cNvGraphicFramePr>
          <p:nvPr/>
        </p:nvGraphicFramePr>
        <p:xfrm>
          <a:off x="1371600" y="1295400"/>
          <a:ext cx="6096000" cy="5307098"/>
        </p:xfrm>
        <a:graphic>
          <a:graphicData uri="http://schemas.openxmlformats.org/drawingml/2006/table">
            <a:tbl>
              <a:tblPr/>
              <a:tblGrid>
                <a:gridCol w="3048000"/>
                <a:gridCol w="3048000"/>
              </a:tblGrid>
              <a:tr h="1190517">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800" b="1" i="0" u="none" strike="noStrike" cap="none" normalizeH="0" baseline="0" dirty="0" smtClean="0">
                          <a:ln>
                            <a:noFill/>
                          </a:ln>
                          <a:solidFill>
                            <a:schemeClr val="tx1"/>
                          </a:solidFill>
                          <a:effectLst>
                            <a:outerShdw blurRad="38100" dist="38100" dir="2700000" algn="tl">
                              <a:srgbClr val="000000"/>
                            </a:outerShdw>
                          </a:effectLst>
                          <a:latin typeface="Arial" charset="0"/>
                        </a:rPr>
                        <a:t>First Nations</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800" b="1" i="0" u="none" strike="noStrike" cap="none" normalizeH="0" baseline="0" dirty="0" smtClean="0">
                          <a:ln>
                            <a:noFill/>
                          </a:ln>
                          <a:solidFill>
                            <a:schemeClr val="tx1"/>
                          </a:solidFill>
                          <a:effectLst>
                            <a:outerShdw blurRad="38100" dist="38100" dir="2700000" algn="tl">
                              <a:srgbClr val="000000"/>
                            </a:outerShdw>
                          </a:effectLst>
                          <a:latin typeface="Arial" charset="0"/>
                        </a:rPr>
                        <a:t>Government of Canada</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10594">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Arial" charset="0"/>
                        </a:rPr>
                        <a:t>Treaties are agreements made between sovereign nations, upheld by oral tradition </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Arial" charset="0"/>
                        </a:rPr>
                        <a:t>Treaties are agreements made by interested parties, upheld by a written document</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615384">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Arial" charset="0"/>
                        </a:rPr>
                        <a:t>Relationship with land is collective, spiritual.  Land provided by Creator, and people exist in harmony with the land</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Arial" charset="0"/>
                        </a:rPr>
                        <a:t>Land is a resource that can be owned by individuals for their own use</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90517">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Arial" charset="0"/>
                        </a:rPr>
                        <a:t>Treaties were established to share the land with newcomers</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Arial" charset="0"/>
                        </a:rPr>
                        <a:t>Treaties were established to clear way for European settlement</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Glass Layers">
  <a:themeElements>
    <a:clrScheme name="Glass Layers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fontScheme name="Glass Layers">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Glass Layers 1">
        <a:dk1>
          <a:srgbClr val="FF9900"/>
        </a:dk1>
        <a:lt1>
          <a:srgbClr val="FFFFFF"/>
        </a:lt1>
        <a:dk2>
          <a:srgbClr val="FFCC66"/>
        </a:dk2>
        <a:lt2>
          <a:srgbClr val="CC6600"/>
        </a:lt2>
        <a:accent1>
          <a:srgbClr val="F05000"/>
        </a:accent1>
        <a:accent2>
          <a:srgbClr val="B28300"/>
        </a:accent2>
        <a:accent3>
          <a:srgbClr val="FFE2B8"/>
        </a:accent3>
        <a:accent4>
          <a:srgbClr val="DADADA"/>
        </a:accent4>
        <a:accent5>
          <a:srgbClr val="F6B3AA"/>
        </a:accent5>
        <a:accent6>
          <a:srgbClr val="A17600"/>
        </a:accent6>
        <a:hlink>
          <a:srgbClr val="99CC00"/>
        </a:hlink>
        <a:folHlink>
          <a:srgbClr val="008000"/>
        </a:folHlink>
      </a:clrScheme>
      <a:clrMap bg1="dk2" tx1="lt1" bg2="dk1" tx2="lt2" accent1="accent1" accent2="accent2" accent3="accent3" accent4="accent4" accent5="accent5" accent6="accent6" hlink="hlink" folHlink="folHlink"/>
    </a:extraClrScheme>
    <a:extraClrScheme>
      <a:clrScheme name="Glass Layers 2">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00"/>
        </a:hlink>
        <a:folHlink>
          <a:srgbClr val="FFFF99"/>
        </a:folHlink>
      </a:clrScheme>
      <a:clrMap bg1="dk2" tx1="lt1" bg2="dk1" tx2="lt2" accent1="accent1" accent2="accent2" accent3="accent3" accent4="accent4" accent5="accent5" accent6="accent6" hlink="hlink" folHlink="folHlink"/>
    </a:extraClrScheme>
    <a:extraClrScheme>
      <a:clrScheme name="Glass Layers 3">
        <a:dk1>
          <a:srgbClr val="56925A"/>
        </a:dk1>
        <a:lt1>
          <a:srgbClr val="FFFFFF"/>
        </a:lt1>
        <a:dk2>
          <a:srgbClr val="6FB56D"/>
        </a:dk2>
        <a:lt2>
          <a:srgbClr val="FFFFCC"/>
        </a:lt2>
        <a:accent1>
          <a:srgbClr val="2B877C"/>
        </a:accent1>
        <a:accent2>
          <a:srgbClr val="5A9A5F"/>
        </a:accent2>
        <a:accent3>
          <a:srgbClr val="BBD7BA"/>
        </a:accent3>
        <a:accent4>
          <a:srgbClr val="DADADA"/>
        </a:accent4>
        <a:accent5>
          <a:srgbClr val="ACC3BF"/>
        </a:accent5>
        <a:accent6>
          <a:srgbClr val="518B55"/>
        </a:accent6>
        <a:hlink>
          <a:srgbClr val="99FF33"/>
        </a:hlink>
        <a:folHlink>
          <a:srgbClr val="DDFFBB"/>
        </a:folHlink>
      </a:clrScheme>
      <a:clrMap bg1="dk2" tx1="lt1" bg2="dk1" tx2="lt2" accent1="accent1" accent2="accent2" accent3="accent3" accent4="accent4" accent5="accent5" accent6="accent6" hlink="hlink" folHlink="folHlink"/>
    </a:extraClrScheme>
    <a:extraClrScheme>
      <a:clrScheme name="Glass Layers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clrMap bg1="dk2" tx1="lt1" bg2="dk1" tx2="lt2" accent1="accent1" accent2="accent2" accent3="accent3" accent4="accent4" accent5="accent5" accent6="accent6" hlink="hlink" folHlink="folHlink"/>
    </a:extraClrScheme>
    <a:extraClrScheme>
      <a:clrScheme name="Glass Layers 5">
        <a:dk1>
          <a:srgbClr val="000000"/>
        </a:dk1>
        <a:lt1>
          <a:srgbClr val="CCECFF"/>
        </a:lt1>
        <a:dk2>
          <a:srgbClr val="000000"/>
        </a:dk2>
        <a:lt2>
          <a:srgbClr val="D6EDEE"/>
        </a:lt2>
        <a:accent1>
          <a:srgbClr val="E8F0F4"/>
        </a:accent1>
        <a:accent2>
          <a:srgbClr val="8EAAFA"/>
        </a:accent2>
        <a:accent3>
          <a:srgbClr val="E2F4FF"/>
        </a:accent3>
        <a:accent4>
          <a:srgbClr val="000000"/>
        </a:accent4>
        <a:accent5>
          <a:srgbClr val="F2F6F8"/>
        </a:accent5>
        <a:accent6>
          <a:srgbClr val="809AE3"/>
        </a:accent6>
        <a:hlink>
          <a:srgbClr val="0066FF"/>
        </a:hlink>
        <a:folHlink>
          <a:srgbClr val="9947FD"/>
        </a:folHlink>
      </a:clrScheme>
      <a:clrMap bg1="lt1" tx1="dk1" bg2="lt2" tx2="dk2" accent1="accent1" accent2="accent2" accent3="accent3" accent4="accent4" accent5="accent5" accent6="accent6" hlink="hlink" folHlink="folHlink"/>
    </a:extraClrScheme>
    <a:extraClrScheme>
      <a:clrScheme name="Glass Layers 6">
        <a:dk1>
          <a:srgbClr val="48486A"/>
        </a:dk1>
        <a:lt1>
          <a:srgbClr val="FFFFFF"/>
        </a:lt1>
        <a:dk2>
          <a:srgbClr val="000099"/>
        </a:dk2>
        <a:lt2>
          <a:srgbClr val="F8F8F8"/>
        </a:lt2>
        <a:accent1>
          <a:srgbClr val="6699FF"/>
        </a:accent1>
        <a:accent2>
          <a:srgbClr val="0000FF"/>
        </a:accent2>
        <a:accent3>
          <a:srgbClr val="AAAACA"/>
        </a:accent3>
        <a:accent4>
          <a:srgbClr val="DADADA"/>
        </a:accent4>
        <a:accent5>
          <a:srgbClr val="B8CAFF"/>
        </a:accent5>
        <a:accent6>
          <a:srgbClr val="0000E7"/>
        </a:accent6>
        <a:hlink>
          <a:srgbClr val="3DCCFF"/>
        </a:hlink>
        <a:folHlink>
          <a:srgbClr val="CCECFF"/>
        </a:folHlink>
      </a:clrScheme>
      <a:clrMap bg1="dk2" tx1="lt1" bg2="dk1" tx2="lt2" accent1="accent1" accent2="accent2" accent3="accent3" accent4="accent4" accent5="accent5" accent6="accent6" hlink="hlink" folHlink="folHlink"/>
    </a:extraClrScheme>
    <a:extraClrScheme>
      <a:clrScheme name="Glass Layers 7">
        <a:dk1>
          <a:srgbClr val="573F8B"/>
        </a:dk1>
        <a:lt1>
          <a:srgbClr val="FFFFFF"/>
        </a:lt1>
        <a:dk2>
          <a:srgbClr val="666699"/>
        </a:dk2>
        <a:lt2>
          <a:srgbClr val="D9D9FF"/>
        </a:lt2>
        <a:accent1>
          <a:srgbClr val="CC99FF"/>
        </a:accent1>
        <a:accent2>
          <a:srgbClr val="9933FF"/>
        </a:accent2>
        <a:accent3>
          <a:srgbClr val="B8B8CA"/>
        </a:accent3>
        <a:accent4>
          <a:srgbClr val="DADADA"/>
        </a:accent4>
        <a:accent5>
          <a:srgbClr val="E2CAFF"/>
        </a:accent5>
        <a:accent6>
          <a:srgbClr val="8A2DE7"/>
        </a:accent6>
        <a:hlink>
          <a:srgbClr val="99F3FF"/>
        </a:hlink>
        <a:folHlink>
          <a:srgbClr val="CCCCFF"/>
        </a:folHlink>
      </a:clrScheme>
      <a:clrMap bg1="dk2" tx1="lt1" bg2="dk1" tx2="lt2" accent1="accent1" accent2="accent2" accent3="accent3" accent4="accent4" accent5="accent5" accent6="accent6" hlink="hlink" folHlink="folHlink"/>
    </a:extraClrScheme>
    <a:extraClrScheme>
      <a:clrScheme name="Glass Layers 8">
        <a:dk1>
          <a:srgbClr val="000000"/>
        </a:dk1>
        <a:lt1>
          <a:srgbClr val="EAEAEA"/>
        </a:lt1>
        <a:dk2>
          <a:srgbClr val="000000"/>
        </a:dk2>
        <a:lt2>
          <a:srgbClr val="C1C2CB"/>
        </a:lt2>
        <a:accent1>
          <a:srgbClr val="F1F1F7"/>
        </a:accent1>
        <a:accent2>
          <a:srgbClr val="8C8CB4"/>
        </a:accent2>
        <a:accent3>
          <a:srgbClr val="F3F3F3"/>
        </a:accent3>
        <a:accent4>
          <a:srgbClr val="000000"/>
        </a:accent4>
        <a:accent5>
          <a:srgbClr val="F7F7FA"/>
        </a:accent5>
        <a:accent6>
          <a:srgbClr val="7E7EA3"/>
        </a:accent6>
        <a:hlink>
          <a:srgbClr val="A3FFFF"/>
        </a:hlink>
        <a:folHlink>
          <a:srgbClr val="9E99FF"/>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Glass Layers</Template>
  <TotalTime>284</TotalTime>
  <Words>2193</Words>
  <Application>Microsoft Office PowerPoint</Application>
  <PresentationFormat>On-screen Show (4:3)</PresentationFormat>
  <Paragraphs>136</Paragraphs>
  <Slides>33</Slides>
  <Notes>0</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Glass Layers</vt:lpstr>
      <vt:lpstr>S.O. 2.11 – Examine perspectives on the imposition of liberalism</vt:lpstr>
      <vt:lpstr>The Story Thus Far:</vt:lpstr>
      <vt:lpstr>Imposition of Liberalism: Warm Up </vt:lpstr>
      <vt:lpstr>PowerPoint Presentation</vt:lpstr>
      <vt:lpstr>Questions: </vt:lpstr>
      <vt:lpstr>Imposing liberalism</vt:lpstr>
      <vt:lpstr>Aboriginal Experiences with Liberalism</vt:lpstr>
      <vt:lpstr>Aboriginal experiences of liberalism </vt:lpstr>
      <vt:lpstr>Different views on treaties</vt:lpstr>
      <vt:lpstr>PowerPoint Presentation</vt:lpstr>
      <vt:lpstr>Attempts at Assimilation:</vt:lpstr>
      <vt:lpstr>PowerPoint Presentation</vt:lpstr>
      <vt:lpstr>The Indian Act of 1876</vt:lpstr>
      <vt:lpstr>PowerPoint Presentation</vt:lpstr>
      <vt:lpstr>PowerPoint Presentation</vt:lpstr>
      <vt:lpstr>Land Claims and the Constitution</vt:lpstr>
      <vt:lpstr>Case Study: The Nisga</vt:lpstr>
      <vt:lpstr>Nisga must write a constitution to govern their people </vt:lpstr>
      <vt:lpstr>The Royal Commission on Aboriginal Peoples and Healing Fund</vt:lpstr>
      <vt:lpstr>PowerPoint Presentation</vt:lpstr>
      <vt:lpstr>Idle No More</vt:lpstr>
      <vt:lpstr>Idle No More Background</vt:lpstr>
      <vt:lpstr>Idle No More Focus</vt:lpstr>
      <vt:lpstr>The imposition of liberalism in the world</vt:lpstr>
      <vt:lpstr> Should liberalism be imposed on everybody?</vt:lpstr>
      <vt:lpstr>PowerPoint Presentation</vt:lpstr>
      <vt:lpstr>Imposing liberalism for National Interest</vt:lpstr>
      <vt:lpstr>PowerPoint Presentation</vt:lpstr>
      <vt:lpstr>Imposing liberalism for humanitarian reasons </vt:lpstr>
      <vt:lpstr>Reactions to the imposition of democracy</vt:lpstr>
      <vt:lpstr>PowerPoint Presentation</vt:lpstr>
      <vt:lpstr>So…should liberalism be imposed?</vt:lpstr>
      <vt:lpstr>Imposition Assignment: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 2.11 – Examine perspectives on the imposition of liberalism</dc:title>
  <dc:creator>user</dc:creator>
  <cp:lastModifiedBy>Windows User</cp:lastModifiedBy>
  <cp:revision>34</cp:revision>
  <cp:lastPrinted>1601-01-01T00:00:00Z</cp:lastPrinted>
  <dcterms:created xsi:type="dcterms:W3CDTF">2010-04-05T18:29:01Z</dcterms:created>
  <dcterms:modified xsi:type="dcterms:W3CDTF">2016-04-25T18:45:11Z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7</vt:i4>
  </property>
</Properties>
</file>