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rawings/drawing1.xml" ContentType="application/vnd.openxmlformats-officedocument.drawingml.chartshape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4"/>
  </p:notesMasterIdLst>
  <p:handoutMasterIdLst>
    <p:handoutMasterId r:id="rId45"/>
  </p:handout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0" d="100"/>
          <a:sy n="60" d="100"/>
        </p:scale>
        <p:origin x="-58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CA"/>
  <c:style val="47"/>
  <c:chart>
    <c:title>
      <c:tx>
        <c:rich>
          <a:bodyPr/>
          <a:lstStyle/>
          <a:p>
            <a:pPr>
              <a:defRPr/>
            </a:pPr>
            <a:r>
              <a:rPr lang="en-US"/>
              <a:t>Fascism in Nazi Germany</a:t>
            </a:r>
          </a:p>
        </c:rich>
      </c:tx>
    </c:title>
    <c:plotArea>
      <c:layout/>
      <c:pieChart>
        <c:varyColors val="1"/>
        <c:ser>
          <c:idx val="0"/>
          <c:order val="0"/>
          <c:tx>
            <c:strRef>
              <c:f>Sheet1!$B$1</c:f>
              <c:strCache>
                <c:ptCount val="1"/>
                <c:pt idx="0">
                  <c:v>Sales</c:v>
                </c:pt>
              </c:strCache>
            </c:strRef>
          </c:tx>
          <c:explosion val="7"/>
          <c:cat>
            <c:strRef>
              <c:f>Sheet1!$A$2:$A$6</c:f>
              <c:strCache>
                <c:ptCount val="4"/>
                <c:pt idx="0">
                  <c:v>1st Qtr</c:v>
                </c:pt>
                <c:pt idx="1">
                  <c:v>2nd Qtr</c:v>
                </c:pt>
                <c:pt idx="2">
                  <c:v>3rd Qtr</c:v>
                </c:pt>
                <c:pt idx="3">
                  <c:v>4th Qtr</c:v>
                </c:pt>
              </c:strCache>
            </c:strRef>
          </c:cat>
          <c:val>
            <c:numRef>
              <c:f>Sheet1!$B$2:$B$6</c:f>
              <c:numCache>
                <c:formatCode>General</c:formatCode>
                <c:ptCount val="5"/>
                <c:pt idx="0">
                  <c:v>25</c:v>
                </c:pt>
                <c:pt idx="1">
                  <c:v>25</c:v>
                </c:pt>
                <c:pt idx="2">
                  <c:v>25</c:v>
                </c:pt>
                <c:pt idx="3">
                  <c:v>25</c:v>
                </c:pt>
                <c:pt idx="4">
                  <c:v>25</c:v>
                </c:pt>
              </c:numCache>
            </c:numRef>
          </c:val>
        </c:ser>
        <c:firstSliceAng val="0"/>
      </c:pieChart>
    </c:plotArea>
    <c:plotVisOnly val="1"/>
  </c:chart>
  <c:txPr>
    <a:bodyPr/>
    <a:lstStyle/>
    <a:p>
      <a:pPr>
        <a:defRPr sz="1800"/>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0.24219</cdr:x>
      <cdr:y>0.22916</cdr:y>
    </cdr:from>
    <cdr:to>
      <cdr:x>0.5</cdr:x>
      <cdr:y>0.40625</cdr:y>
    </cdr:to>
    <cdr:sp macro="" textlink="">
      <cdr:nvSpPr>
        <cdr:cNvPr id="2" name="TextBox 1"/>
        <cdr:cNvSpPr txBox="1"/>
      </cdr:nvSpPr>
      <cdr:spPr>
        <a:xfrm xmlns:a="http://schemas.openxmlformats.org/drawingml/2006/main">
          <a:off x="2214546" y="1571612"/>
          <a:ext cx="2357454" cy="12144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800" b="1" dirty="0" smtClean="0"/>
            <a:t>Collectivism</a:t>
          </a:r>
        </a:p>
        <a:p xmlns:a="http://schemas.openxmlformats.org/drawingml/2006/main">
          <a:r>
            <a:rPr lang="en-CA" sz="1800" dirty="0" smtClean="0"/>
            <a:t>Every citizen works for the greater good of Germany</a:t>
          </a:r>
          <a:endParaRPr lang="en-CA" sz="1800" dirty="0"/>
        </a:p>
      </cdr:txBody>
    </cdr:sp>
  </cdr:relSizeAnchor>
  <cdr:relSizeAnchor xmlns:cdr="http://schemas.openxmlformats.org/drawingml/2006/chartDrawing">
    <cdr:from>
      <cdr:x>0.34375</cdr:x>
      <cdr:y>0.25</cdr:y>
    </cdr:from>
    <cdr:to>
      <cdr:x>0.44375</cdr:x>
      <cdr:y>0.38333</cdr:y>
    </cdr:to>
    <cdr:sp macro="" textlink="">
      <cdr:nvSpPr>
        <cdr:cNvPr id="3" name="TextBox 2"/>
        <cdr:cNvSpPr txBox="1"/>
      </cdr:nvSpPr>
      <cdr:spPr>
        <a:xfrm xmlns:a="http://schemas.openxmlformats.org/drawingml/2006/main">
          <a:off x="3143240" y="171448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CA" sz="1100" dirty="0"/>
        </a:p>
      </cdr:txBody>
    </cdr:sp>
  </cdr:relSizeAnchor>
  <cdr:relSizeAnchor xmlns:cdr="http://schemas.openxmlformats.org/drawingml/2006/chartDrawing">
    <cdr:from>
      <cdr:x>0.51563</cdr:x>
      <cdr:y>0.26041</cdr:y>
    </cdr:from>
    <cdr:to>
      <cdr:x>0.76563</cdr:x>
      <cdr:y>0.38542</cdr:y>
    </cdr:to>
    <cdr:sp macro="" textlink="">
      <cdr:nvSpPr>
        <cdr:cNvPr id="4" name="TextBox 3"/>
        <cdr:cNvSpPr txBox="1"/>
      </cdr:nvSpPr>
      <cdr:spPr>
        <a:xfrm xmlns:a="http://schemas.openxmlformats.org/drawingml/2006/main">
          <a:off x="4714876" y="1785926"/>
          <a:ext cx="2286016" cy="8572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800" b="1" dirty="0" smtClean="0"/>
            <a:t>Anti-liberalism</a:t>
          </a:r>
        </a:p>
        <a:p xmlns:a="http://schemas.openxmlformats.org/drawingml/2006/main">
          <a:r>
            <a:rPr lang="en-CA" sz="1800" dirty="0" smtClean="0"/>
            <a:t>Anti-individualism</a:t>
          </a:r>
          <a:endParaRPr lang="en-CA" sz="1800" dirty="0"/>
        </a:p>
      </cdr:txBody>
    </cdr:sp>
  </cdr:relSizeAnchor>
  <cdr:relSizeAnchor xmlns:cdr="http://schemas.openxmlformats.org/drawingml/2006/chartDrawing">
    <cdr:from>
      <cdr:x>0.42187</cdr:x>
      <cdr:y>0.73959</cdr:y>
    </cdr:from>
    <cdr:to>
      <cdr:x>0.60938</cdr:x>
      <cdr:y>0.90625</cdr:y>
    </cdr:to>
    <cdr:sp macro="" textlink="">
      <cdr:nvSpPr>
        <cdr:cNvPr id="5" name="TextBox 4"/>
        <cdr:cNvSpPr txBox="1"/>
      </cdr:nvSpPr>
      <cdr:spPr>
        <a:xfrm xmlns:a="http://schemas.openxmlformats.org/drawingml/2006/main">
          <a:off x="3857620" y="5072074"/>
          <a:ext cx="1714512" cy="11430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800" b="1" dirty="0" smtClean="0"/>
            <a:t>Extreme Nationalism</a:t>
          </a:r>
        </a:p>
        <a:p xmlns:a="http://schemas.openxmlformats.org/drawingml/2006/main">
          <a:endParaRPr lang="en-CA" sz="18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CA"/>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B2044DC6-3F83-4549-94BF-19B410A6BB19}" type="datetimeFigureOut">
              <a:rPr lang="en-US" smtClean="0"/>
              <a:t>10/2/2009</a:t>
            </a:fld>
            <a:endParaRPr lang="en-CA"/>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CA"/>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3C146B60-BB62-4C49-A83C-91A04D07EAE5}" type="slidenum">
              <a:rPr lang="en-CA" smtClean="0"/>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CA"/>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7BC6DD0A-266B-494E-97D6-21DCA02D4F9E}" type="datetimeFigureOut">
              <a:rPr lang="en-US" smtClean="0"/>
              <a:pPr/>
              <a:t>10/2/2009</a:t>
            </a:fld>
            <a:endParaRPr lang="en-CA"/>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CA"/>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CA"/>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0EE01B47-3653-4B66-BA6A-2679A507FD9D}"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28</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29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30</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31</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32</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33</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34</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35</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36</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37</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38</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39</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4</a:t>
            </a:fld>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40</a:t>
            </a:fld>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41</a:t>
            </a:fld>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42</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E994C547-2147-4FE4-AED0-9DFD9BCCA072}" type="datetimeFigureOut">
              <a:rPr lang="en-US" smtClean="0"/>
              <a:pPr/>
              <a:t>10/2/2009</a:t>
            </a:fld>
            <a:endParaRPr lang="en-CA"/>
          </a:p>
        </p:txBody>
      </p:sp>
      <p:sp>
        <p:nvSpPr>
          <p:cNvPr id="2" name="Footer Placeholder 1"/>
          <p:cNvSpPr>
            <a:spLocks noGrp="1"/>
          </p:cNvSpPr>
          <p:nvPr>
            <p:ph type="ftr" sz="quarter" idx="11"/>
          </p:nvPr>
        </p:nvSpPr>
        <p:spPr/>
        <p:txBody>
          <a:bodyPr/>
          <a:lstStyle/>
          <a:p>
            <a:endParaRPr lang="en-CA"/>
          </a:p>
        </p:txBody>
      </p:sp>
      <p:sp>
        <p:nvSpPr>
          <p:cNvPr id="15" name="Slide Number Placeholder 14"/>
          <p:cNvSpPr>
            <a:spLocks noGrp="1"/>
          </p:cNvSpPr>
          <p:nvPr>
            <p:ph type="sldNum" sz="quarter" idx="12"/>
          </p:nvPr>
        </p:nvSpPr>
        <p:spPr>
          <a:xfrm>
            <a:off x="8229600" y="6473952"/>
            <a:ext cx="758952" cy="246888"/>
          </a:xfrm>
        </p:spPr>
        <p:txBody>
          <a:bodyPr/>
          <a:lstStyle/>
          <a:p>
            <a:fld id="{A358B871-BCA7-431B-9F75-AD3301F63C6F}"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94C547-2147-4FE4-AED0-9DFD9BCCA072}" type="datetimeFigureOut">
              <a:rPr lang="en-US" smtClean="0"/>
              <a:pPr/>
              <a:t>10/2/2009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358B871-BCA7-431B-9F75-AD3301F63C6F}"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94C547-2147-4FE4-AED0-9DFD9BCCA072}" type="datetimeFigureOut">
              <a:rPr lang="en-US" smtClean="0"/>
              <a:pPr/>
              <a:t>10/2/2009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358B871-BCA7-431B-9F75-AD3301F63C6F}"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994C547-2147-4FE4-AED0-9DFD9BCCA072}" type="datetimeFigureOut">
              <a:rPr lang="en-US" smtClean="0"/>
              <a:pPr/>
              <a:t>10/2/2009</a:t>
            </a:fld>
            <a:endParaRPr lang="en-CA"/>
          </a:p>
        </p:txBody>
      </p:sp>
      <p:sp>
        <p:nvSpPr>
          <p:cNvPr id="19" name="Footer Placeholder 18"/>
          <p:cNvSpPr>
            <a:spLocks noGrp="1"/>
          </p:cNvSpPr>
          <p:nvPr>
            <p:ph type="ftr" sz="quarter" idx="11"/>
          </p:nvPr>
        </p:nvSpPr>
        <p:spPr>
          <a:xfrm>
            <a:off x="3581400" y="76200"/>
            <a:ext cx="2895600" cy="288925"/>
          </a:xfrm>
        </p:spPr>
        <p:txBody>
          <a:bodyPr/>
          <a:lstStyle/>
          <a:p>
            <a:endParaRPr lang="en-CA"/>
          </a:p>
        </p:txBody>
      </p:sp>
      <p:sp>
        <p:nvSpPr>
          <p:cNvPr id="16" name="Slide Number Placeholder 15"/>
          <p:cNvSpPr>
            <a:spLocks noGrp="1"/>
          </p:cNvSpPr>
          <p:nvPr>
            <p:ph type="sldNum" sz="quarter" idx="12"/>
          </p:nvPr>
        </p:nvSpPr>
        <p:spPr>
          <a:xfrm>
            <a:off x="8229600" y="6473952"/>
            <a:ext cx="758952" cy="246888"/>
          </a:xfrm>
        </p:spPr>
        <p:txBody>
          <a:bodyPr/>
          <a:lstStyle/>
          <a:p>
            <a:fld id="{A358B871-BCA7-431B-9F75-AD3301F63C6F}"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E994C547-2147-4FE4-AED0-9DFD9BCCA072}" type="datetimeFigureOut">
              <a:rPr lang="en-US" smtClean="0"/>
              <a:pPr/>
              <a:t>10/2/2009</a:t>
            </a:fld>
            <a:endParaRPr lang="en-CA"/>
          </a:p>
        </p:txBody>
      </p:sp>
      <p:sp>
        <p:nvSpPr>
          <p:cNvPr id="11" name="Footer Placeholder 10"/>
          <p:cNvSpPr>
            <a:spLocks noGrp="1"/>
          </p:cNvSpPr>
          <p:nvPr>
            <p:ph type="ftr" sz="quarter" idx="11"/>
          </p:nvPr>
        </p:nvSpPr>
        <p:spPr/>
        <p:txBody>
          <a:bodyPr/>
          <a:lstStyle/>
          <a:p>
            <a:endParaRPr lang="en-CA"/>
          </a:p>
        </p:txBody>
      </p:sp>
      <p:sp>
        <p:nvSpPr>
          <p:cNvPr id="16" name="Slide Number Placeholder 15"/>
          <p:cNvSpPr>
            <a:spLocks noGrp="1"/>
          </p:cNvSpPr>
          <p:nvPr>
            <p:ph type="sldNum" sz="quarter" idx="12"/>
          </p:nvPr>
        </p:nvSpPr>
        <p:spPr/>
        <p:txBody>
          <a:bodyPr/>
          <a:lstStyle/>
          <a:p>
            <a:fld id="{A358B871-BCA7-431B-9F75-AD3301F63C6F}" type="slidenum">
              <a:rPr lang="en-CA" smtClean="0"/>
              <a:pPr/>
              <a:t>‹#›</a:t>
            </a:fld>
            <a:endParaRPr lang="en-CA"/>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E994C547-2147-4FE4-AED0-9DFD9BCCA072}" type="datetimeFigureOut">
              <a:rPr lang="en-US" smtClean="0"/>
              <a:pPr/>
              <a:t>10/2/2009</a:t>
            </a:fld>
            <a:endParaRPr lang="en-CA"/>
          </a:p>
        </p:txBody>
      </p:sp>
      <p:sp>
        <p:nvSpPr>
          <p:cNvPr id="10" name="Footer Placeholder 9"/>
          <p:cNvSpPr>
            <a:spLocks noGrp="1"/>
          </p:cNvSpPr>
          <p:nvPr>
            <p:ph type="ftr" sz="quarter" idx="11"/>
          </p:nvPr>
        </p:nvSpPr>
        <p:spPr/>
        <p:txBody>
          <a:bodyPr/>
          <a:lstStyle/>
          <a:p>
            <a:endParaRPr lang="en-CA"/>
          </a:p>
        </p:txBody>
      </p:sp>
      <p:sp>
        <p:nvSpPr>
          <p:cNvPr id="31" name="Slide Number Placeholder 30"/>
          <p:cNvSpPr>
            <a:spLocks noGrp="1"/>
          </p:cNvSpPr>
          <p:nvPr>
            <p:ph type="sldNum" sz="quarter" idx="12"/>
          </p:nvPr>
        </p:nvSpPr>
        <p:spPr/>
        <p:txBody>
          <a:bodyPr/>
          <a:lstStyle/>
          <a:p>
            <a:fld id="{A358B871-BCA7-431B-9F75-AD3301F63C6F}"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E994C547-2147-4FE4-AED0-9DFD9BCCA072}" type="datetimeFigureOut">
              <a:rPr lang="en-US" smtClean="0"/>
              <a:pPr/>
              <a:t>10/2/2009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229600" y="6477000"/>
            <a:ext cx="762000" cy="246888"/>
          </a:xfrm>
        </p:spPr>
        <p:txBody>
          <a:bodyPr/>
          <a:lstStyle/>
          <a:p>
            <a:fld id="{A358B871-BCA7-431B-9F75-AD3301F63C6F}" type="slidenum">
              <a:rPr lang="en-CA" smtClean="0"/>
              <a:pPr/>
              <a:t>‹#›</a:t>
            </a:fld>
            <a:endParaRPr lang="en-CA"/>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994C547-2147-4FE4-AED0-9DFD9BCCA072}" type="datetimeFigureOut">
              <a:rPr lang="en-US" smtClean="0"/>
              <a:pPr/>
              <a:t>10/2/2009</a:t>
            </a:fld>
            <a:endParaRPr lang="en-CA"/>
          </a:p>
        </p:txBody>
      </p:sp>
      <p:sp>
        <p:nvSpPr>
          <p:cNvPr id="21" name="Footer Placeholder 20"/>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358B871-BCA7-431B-9F75-AD3301F63C6F}"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994C547-2147-4FE4-AED0-9DFD9BCCA072}" type="datetimeFigureOut">
              <a:rPr lang="en-US" smtClean="0"/>
              <a:pPr/>
              <a:t>10/2/2009</a:t>
            </a:fld>
            <a:endParaRPr lang="en-CA"/>
          </a:p>
        </p:txBody>
      </p:sp>
      <p:sp>
        <p:nvSpPr>
          <p:cNvPr id="24" name="Footer Placeholder 23"/>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358B871-BCA7-431B-9F75-AD3301F63C6F}"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994C547-2147-4FE4-AED0-9DFD9BCCA072}" type="datetimeFigureOut">
              <a:rPr lang="en-US" smtClean="0"/>
              <a:pPr/>
              <a:t>10/2/2009</a:t>
            </a:fld>
            <a:endParaRPr lang="en-CA"/>
          </a:p>
        </p:txBody>
      </p:sp>
      <p:sp>
        <p:nvSpPr>
          <p:cNvPr id="29" name="Footer Placeholder 28"/>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358B871-BCA7-431B-9F75-AD3301F63C6F}"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E994C547-2147-4FE4-AED0-9DFD9BCCA072}" type="datetimeFigureOut">
              <a:rPr lang="en-US" smtClean="0"/>
              <a:pPr/>
              <a:t>10/2/2009</a:t>
            </a:fld>
            <a:endParaRPr lang="en-CA"/>
          </a:p>
        </p:txBody>
      </p:sp>
      <p:sp>
        <p:nvSpPr>
          <p:cNvPr id="5" name="Footer Placeholder 4"/>
          <p:cNvSpPr>
            <a:spLocks noGrp="1"/>
          </p:cNvSpPr>
          <p:nvPr>
            <p:ph type="ftr" sz="quarter" idx="11"/>
          </p:nvPr>
        </p:nvSpPr>
        <p:spPr/>
        <p:txBody>
          <a:bodyPr/>
          <a:lstStyle/>
          <a:p>
            <a:endParaRPr lang="en-CA"/>
          </a:p>
        </p:txBody>
      </p:sp>
      <p:sp>
        <p:nvSpPr>
          <p:cNvPr id="31" name="Slide Number Placeholder 30"/>
          <p:cNvSpPr>
            <a:spLocks noGrp="1"/>
          </p:cNvSpPr>
          <p:nvPr>
            <p:ph type="sldNum" sz="quarter" idx="12"/>
          </p:nvPr>
        </p:nvSpPr>
        <p:spPr/>
        <p:txBody>
          <a:bodyPr/>
          <a:lstStyle/>
          <a:p>
            <a:fld id="{A358B871-BCA7-431B-9F75-AD3301F63C6F}" type="slidenum">
              <a:rPr lang="en-CA" smtClean="0"/>
              <a:pPr/>
              <a:t>‹#›</a:t>
            </a:fld>
            <a:endParaRPr lang="en-CA"/>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994C547-2147-4FE4-AED0-9DFD9BCCA072}" type="datetimeFigureOut">
              <a:rPr lang="en-US" smtClean="0"/>
              <a:pPr/>
              <a:t>10/2/2009</a:t>
            </a:fld>
            <a:endParaRPr lang="en-CA"/>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CA"/>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358B871-BCA7-431B-9F75-AD3301F63C6F}" type="slidenum">
              <a:rPr lang="en-CA" smtClean="0"/>
              <a:pPr/>
              <a:t>‹#›</a:t>
            </a:fld>
            <a:endParaRPr lang="en-CA"/>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20</a:t>
            </a:r>
            <a:r>
              <a:rPr lang="en-CA" baseline="30000" dirty="0" smtClean="0"/>
              <a:t>th</a:t>
            </a:r>
            <a:r>
              <a:rPr lang="en-CA" dirty="0" smtClean="0"/>
              <a:t> Century rejections of liberalism</a:t>
            </a:r>
            <a:endParaRPr lang="en-CA" dirty="0"/>
          </a:p>
        </p:txBody>
      </p:sp>
      <p:sp>
        <p:nvSpPr>
          <p:cNvPr id="3" name="Subtitle 2"/>
          <p:cNvSpPr>
            <a:spLocks noGrp="1"/>
          </p:cNvSpPr>
          <p:nvPr>
            <p:ph type="subTitle" idx="1"/>
          </p:nvPr>
        </p:nvSpPr>
        <p:spPr/>
        <p:txBody>
          <a:bodyPr/>
          <a:lstStyle/>
          <a:p>
            <a:r>
              <a:rPr lang="en-CA" dirty="0" smtClean="0"/>
              <a:t>Chapter 5	</a:t>
            </a:r>
            <a:endParaRPr lang="en-C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itemaker.umich.edu/youthunderfascism/files/cover-clip-hitler-youth-0674014960.jpg"/>
          <p:cNvPicPr>
            <a:picLocks noChangeAspect="1" noChangeArrowheads="1"/>
          </p:cNvPicPr>
          <p:nvPr/>
        </p:nvPicPr>
        <p:blipFill>
          <a:blip r:embed="rId3" cstate="print"/>
          <a:srcRect/>
          <a:stretch>
            <a:fillRect/>
          </a:stretch>
        </p:blipFill>
        <p:spPr bwMode="auto">
          <a:xfrm>
            <a:off x="63500" y="33338"/>
            <a:ext cx="3105150" cy="3467100"/>
          </a:xfrm>
          <a:prstGeom prst="rect">
            <a:avLst/>
          </a:prstGeom>
          <a:noFill/>
        </p:spPr>
      </p:pic>
      <p:pic>
        <p:nvPicPr>
          <p:cNvPr id="23558" name="Picture 6" descr="http://thenewjew.files.wordpress.com/2007/11/kristallnacht-nytfrontpage.png?w=258&amp;h=258"/>
          <p:cNvPicPr>
            <a:picLocks noChangeAspect="1" noChangeArrowheads="1"/>
          </p:cNvPicPr>
          <p:nvPr/>
        </p:nvPicPr>
        <p:blipFill>
          <a:blip r:embed="rId4" cstate="print"/>
          <a:srcRect/>
          <a:stretch>
            <a:fillRect/>
          </a:stretch>
        </p:blipFill>
        <p:spPr bwMode="auto">
          <a:xfrm>
            <a:off x="-32" y="3563970"/>
            <a:ext cx="3222616" cy="3222616"/>
          </a:xfrm>
          <a:prstGeom prst="rect">
            <a:avLst/>
          </a:prstGeom>
          <a:noFill/>
        </p:spPr>
      </p:pic>
      <p:pic>
        <p:nvPicPr>
          <p:cNvPr id="23560" name="Picture 8" descr="http://banthebanwisconsin.files.wordpress.com/2008/05/maquis_gestapo.jpg"/>
          <p:cNvPicPr>
            <a:picLocks noChangeAspect="1" noChangeArrowheads="1"/>
          </p:cNvPicPr>
          <p:nvPr/>
        </p:nvPicPr>
        <p:blipFill>
          <a:blip r:embed="rId5" cstate="print"/>
          <a:srcRect/>
          <a:stretch>
            <a:fillRect/>
          </a:stretch>
        </p:blipFill>
        <p:spPr bwMode="auto">
          <a:xfrm>
            <a:off x="3143240" y="-24"/>
            <a:ext cx="3257550" cy="4648200"/>
          </a:xfrm>
          <a:prstGeom prst="rect">
            <a:avLst/>
          </a:prstGeom>
          <a:noFill/>
        </p:spPr>
      </p:pic>
      <p:pic>
        <p:nvPicPr>
          <p:cNvPr id="23562" name="Picture 10" descr="http://3.bp.blogspot.com/_wW_MKCdrHDI/ShPaFrs74SI/AAAAAAAABcM/rsSWbvqq9TU/s320/KGB.jpg"/>
          <p:cNvPicPr>
            <a:picLocks noChangeAspect="1" noChangeArrowheads="1"/>
          </p:cNvPicPr>
          <p:nvPr/>
        </p:nvPicPr>
        <p:blipFill>
          <a:blip r:embed="rId6" cstate="print"/>
          <a:srcRect/>
          <a:stretch>
            <a:fillRect/>
          </a:stretch>
        </p:blipFill>
        <p:spPr bwMode="auto">
          <a:xfrm>
            <a:off x="6286500" y="71414"/>
            <a:ext cx="2857500" cy="2857500"/>
          </a:xfrm>
          <a:prstGeom prst="rect">
            <a:avLst/>
          </a:prstGeom>
          <a:noFill/>
        </p:spPr>
      </p:pic>
      <p:pic>
        <p:nvPicPr>
          <p:cNvPr id="23564" name="Picture 12" descr="http://www.wumag.kiev.ua/20032/P44_4.jpg"/>
          <p:cNvPicPr>
            <a:picLocks noChangeAspect="1" noChangeArrowheads="1"/>
          </p:cNvPicPr>
          <p:nvPr/>
        </p:nvPicPr>
        <p:blipFill>
          <a:blip r:embed="rId7" cstate="print"/>
          <a:srcRect/>
          <a:stretch>
            <a:fillRect/>
          </a:stretch>
        </p:blipFill>
        <p:spPr bwMode="auto">
          <a:xfrm>
            <a:off x="3214678" y="4572008"/>
            <a:ext cx="3143272" cy="2214578"/>
          </a:xfrm>
          <a:prstGeom prst="rect">
            <a:avLst/>
          </a:prstGeom>
          <a:noFill/>
        </p:spPr>
      </p:pic>
      <p:pic>
        <p:nvPicPr>
          <p:cNvPr id="23566" name="Picture 14" descr="http://www.utdallas.edu/~bxc044000/images/CurranPoster1.jpg"/>
          <p:cNvPicPr>
            <a:picLocks noChangeAspect="1" noChangeArrowheads="1"/>
          </p:cNvPicPr>
          <p:nvPr/>
        </p:nvPicPr>
        <p:blipFill>
          <a:blip r:embed="rId8" cstate="print"/>
          <a:srcRect/>
          <a:stretch>
            <a:fillRect/>
          </a:stretch>
        </p:blipFill>
        <p:spPr bwMode="auto">
          <a:xfrm>
            <a:off x="6161167" y="2857496"/>
            <a:ext cx="2982832" cy="400050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2844" y="1638296"/>
            <a:ext cx="8696356" cy="1219200"/>
          </a:xfrm>
        </p:spPr>
        <p:txBody>
          <a:bodyPr>
            <a:normAutofit/>
          </a:bodyPr>
          <a:lstStyle/>
          <a:p>
            <a:pPr algn="l"/>
            <a:r>
              <a:rPr lang="en-CA" sz="2400" dirty="0" smtClean="0"/>
              <a:t>We will examine the rejection of Liberalism in Russia (USSR) and Nazi Germany</a:t>
            </a:r>
            <a:endParaRPr lang="en-CA" sz="2400" dirty="0"/>
          </a:p>
        </p:txBody>
      </p:sp>
      <p:pic>
        <p:nvPicPr>
          <p:cNvPr id="2050" name="Picture 2" descr="http://rtsponderings.files.wordpress.com/2009/08/a-asic.jpg"/>
          <p:cNvPicPr>
            <a:picLocks noChangeAspect="1" noChangeArrowheads="1"/>
          </p:cNvPicPr>
          <p:nvPr/>
        </p:nvPicPr>
        <p:blipFill>
          <a:blip r:embed="rId3" cstate="print"/>
          <a:srcRect/>
          <a:stretch>
            <a:fillRect/>
          </a:stretch>
        </p:blipFill>
        <p:spPr bwMode="auto">
          <a:xfrm>
            <a:off x="285720" y="3786190"/>
            <a:ext cx="3722682" cy="2788899"/>
          </a:xfrm>
          <a:prstGeom prst="rect">
            <a:avLst/>
          </a:prstGeom>
          <a:ln w="88900" cap="sq" cmpd="thickThin">
            <a:solidFill>
              <a:srgbClr val="000000"/>
            </a:solidFill>
            <a:prstDash val="solid"/>
            <a:miter lim="800000"/>
          </a:ln>
          <a:effectLst>
            <a:innerShdw blurRad="76200">
              <a:srgbClr val="000000"/>
            </a:innerShdw>
          </a:effectLst>
        </p:spPr>
      </p:pic>
      <p:pic>
        <p:nvPicPr>
          <p:cNvPr id="2054" name="Picture 6" descr="http://www.student.uit.no/~paalde/nazismexposed/local/images/symbols/nazi_flag_s.png"/>
          <p:cNvPicPr>
            <a:picLocks noChangeAspect="1" noChangeArrowheads="1"/>
          </p:cNvPicPr>
          <p:nvPr/>
        </p:nvPicPr>
        <p:blipFill>
          <a:blip r:embed="rId4" cstate="print"/>
          <a:srcRect/>
          <a:stretch>
            <a:fillRect/>
          </a:stretch>
        </p:blipFill>
        <p:spPr bwMode="auto">
          <a:xfrm>
            <a:off x="5072066" y="3786190"/>
            <a:ext cx="3714776" cy="2786083"/>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rise of totalitarianism in </a:t>
            </a:r>
            <a:r>
              <a:rPr lang="en-CA" dirty="0" err="1" smtClean="0"/>
              <a:t>russia</a:t>
            </a:r>
            <a:endParaRPr lang="en-C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071546"/>
            <a:ext cx="8991600" cy="5786454"/>
          </a:xfrm>
        </p:spPr>
        <p:txBody>
          <a:bodyPr/>
          <a:lstStyle/>
          <a:p>
            <a:r>
              <a:rPr lang="en-CA" dirty="0" smtClean="0"/>
              <a:t>More then 80% of Russians were peasants; some of them were serfs (low income farmers who worked and were bound to the land of wealthy land-owners)</a:t>
            </a:r>
          </a:p>
          <a:p>
            <a:r>
              <a:rPr lang="en-CA" dirty="0" err="1" smtClean="0"/>
              <a:t>Czar</a:t>
            </a:r>
            <a:r>
              <a:rPr lang="en-CA" dirty="0" smtClean="0"/>
              <a:t> Alexander II announced the emancipation of the serfs in 1861 but the government was slow to implement the changes.  </a:t>
            </a:r>
          </a:p>
          <a:p>
            <a:r>
              <a:rPr lang="en-CA" dirty="0" smtClean="0"/>
              <a:t>Thus the reforms did little to satisfy Russian citizens</a:t>
            </a:r>
            <a:endParaRPr lang="en-C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071546"/>
            <a:ext cx="8848756" cy="5786454"/>
          </a:xfrm>
        </p:spPr>
        <p:txBody>
          <a:bodyPr>
            <a:normAutofit/>
          </a:bodyPr>
          <a:lstStyle/>
          <a:p>
            <a:r>
              <a:rPr lang="en-CA" dirty="0" smtClean="0"/>
              <a:t>From the 1860s to the early 1900s Russia underwent massive change</a:t>
            </a:r>
          </a:p>
          <a:p>
            <a:r>
              <a:rPr lang="en-CA" dirty="0" smtClean="0"/>
              <a:t>Classical liberal economic policies led to rapid industrialization but Russia still </a:t>
            </a:r>
            <a:r>
              <a:rPr lang="en-CA" smtClean="0"/>
              <a:t>lagged </a:t>
            </a:r>
            <a:r>
              <a:rPr lang="en-CA" smtClean="0"/>
              <a:t>behind </a:t>
            </a:r>
            <a:r>
              <a:rPr lang="en-CA" dirty="0" smtClean="0"/>
              <a:t>the rest of Europe</a:t>
            </a:r>
          </a:p>
          <a:p>
            <a:r>
              <a:rPr lang="en-CA" dirty="0" smtClean="0"/>
              <a:t>Russia also remained autocratic as the monarchy did not want to relinquish power</a:t>
            </a:r>
          </a:p>
          <a:p>
            <a:r>
              <a:rPr lang="en-CA" dirty="0" smtClean="0"/>
              <a:t>In 1881 the </a:t>
            </a:r>
            <a:r>
              <a:rPr lang="en-CA" dirty="0" err="1" smtClean="0"/>
              <a:t>Czar</a:t>
            </a:r>
            <a:r>
              <a:rPr lang="en-CA" dirty="0" smtClean="0"/>
              <a:t> was assassinated and </a:t>
            </a:r>
            <a:r>
              <a:rPr lang="en-CA" dirty="0" err="1" smtClean="0"/>
              <a:t>Czar</a:t>
            </a:r>
            <a:r>
              <a:rPr lang="en-CA" dirty="0" smtClean="0"/>
              <a:t> Alexander III took power.  He imposed stricter political control; he exiled and persecuted </a:t>
            </a:r>
            <a:r>
              <a:rPr lang="en-CA"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dissidents</a:t>
            </a:r>
            <a:r>
              <a:rPr lang="en-CA" dirty="0" smtClean="0"/>
              <a:t> using a secret police force.</a:t>
            </a:r>
            <a:endParaRPr lang="en-C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838200"/>
          </a:xfrm>
        </p:spPr>
        <p:txBody>
          <a:bodyPr/>
          <a:lstStyle/>
          <a:p>
            <a:r>
              <a:rPr lang="en-CA" dirty="0" smtClean="0"/>
              <a:t>Lenin and the rise of communism</a:t>
            </a:r>
            <a:endParaRPr lang="en-CA" dirty="0"/>
          </a:p>
        </p:txBody>
      </p:sp>
      <p:sp>
        <p:nvSpPr>
          <p:cNvPr id="3" name="Content Placeholder 2"/>
          <p:cNvSpPr>
            <a:spLocks noGrp="1"/>
          </p:cNvSpPr>
          <p:nvPr>
            <p:ph idx="1"/>
          </p:nvPr>
        </p:nvSpPr>
        <p:spPr>
          <a:xfrm>
            <a:off x="0" y="1000108"/>
            <a:ext cx="9144000" cy="5857892"/>
          </a:xfrm>
        </p:spPr>
        <p:txBody>
          <a:bodyPr>
            <a:normAutofit/>
          </a:bodyPr>
          <a:lstStyle/>
          <a:p>
            <a:r>
              <a:rPr lang="en-CA" dirty="0" err="1" smtClean="0"/>
              <a:t>Czar’s</a:t>
            </a:r>
            <a:r>
              <a:rPr lang="en-CA" dirty="0" smtClean="0"/>
              <a:t> government was inefficient and authoritarian</a:t>
            </a:r>
          </a:p>
          <a:p>
            <a:r>
              <a:rPr lang="en-CA" dirty="0" smtClean="0"/>
              <a:t>Food shortages were common</a:t>
            </a:r>
          </a:p>
          <a:p>
            <a:r>
              <a:rPr lang="en-CA" dirty="0" smtClean="0"/>
              <a:t>The secret police were ruthless</a:t>
            </a:r>
          </a:p>
          <a:p>
            <a:r>
              <a:rPr lang="en-CA" dirty="0" err="1" smtClean="0"/>
              <a:t>Vladamir</a:t>
            </a:r>
            <a:r>
              <a:rPr lang="en-CA" dirty="0" smtClean="0"/>
              <a:t> Lenin (1870-1924) appealed to the struggling workers</a:t>
            </a:r>
          </a:p>
          <a:p>
            <a:r>
              <a:rPr lang="en-CA" dirty="0" smtClean="0"/>
              <a:t>A revolution broke out in 1905 and although it was suppressed, the </a:t>
            </a:r>
            <a:r>
              <a:rPr lang="en-CA" dirty="0" err="1" smtClean="0"/>
              <a:t>Czar</a:t>
            </a:r>
            <a:r>
              <a:rPr lang="en-CA" dirty="0" smtClean="0"/>
              <a:t> was forced to allow some reforms such as basic human rights, universal suffrage, and the creation of an elected Legislative Assembly called the </a:t>
            </a:r>
            <a:r>
              <a:rPr lang="en-CA" dirty="0" err="1" smtClean="0"/>
              <a:t>Duma</a:t>
            </a:r>
            <a:endParaRPr lang="en-C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2984"/>
            <a:ext cx="9144000" cy="5715016"/>
          </a:xfrm>
        </p:spPr>
        <p:txBody>
          <a:bodyPr/>
          <a:lstStyle/>
          <a:p>
            <a:r>
              <a:rPr lang="en-CA" dirty="0" smtClean="0"/>
              <a:t>These reforms were not enough to satisfy the people, especially since the </a:t>
            </a:r>
            <a:r>
              <a:rPr lang="en-CA" dirty="0" err="1" smtClean="0"/>
              <a:t>Czar</a:t>
            </a:r>
            <a:r>
              <a:rPr lang="en-CA" dirty="0" smtClean="0"/>
              <a:t> limited the powers of the </a:t>
            </a:r>
            <a:r>
              <a:rPr lang="en-CA" dirty="0" err="1" smtClean="0"/>
              <a:t>Duma</a:t>
            </a:r>
            <a:r>
              <a:rPr lang="en-CA" dirty="0" smtClean="0"/>
              <a:t> before its first session</a:t>
            </a:r>
          </a:p>
          <a:p>
            <a:r>
              <a:rPr lang="en-CA" dirty="0" smtClean="0"/>
              <a:t>The Fist World War broke out in 1914 which intensified the problems in Russia</a:t>
            </a:r>
          </a:p>
          <a:p>
            <a:r>
              <a:rPr lang="en-CA" dirty="0" smtClean="0"/>
              <a:t>In February 1917 discontent developed into an outright revolution.</a:t>
            </a:r>
          </a:p>
          <a:p>
            <a:r>
              <a:rPr lang="en-CA" dirty="0" smtClean="0"/>
              <a:t>Lenin’s communist Bolsheviks took over the machinery of the government in an organized attack in October 1917</a:t>
            </a:r>
            <a:endParaRPr lang="en-C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838200"/>
          </a:xfrm>
        </p:spPr>
        <p:txBody>
          <a:bodyPr/>
          <a:lstStyle/>
          <a:p>
            <a:r>
              <a:rPr lang="en-CA" dirty="0" smtClean="0"/>
              <a:t>“Land, Peace, and bread”</a:t>
            </a:r>
            <a:endParaRPr lang="en-CA" dirty="0"/>
          </a:p>
        </p:txBody>
      </p:sp>
      <p:sp>
        <p:nvSpPr>
          <p:cNvPr id="3" name="Content Placeholder 2"/>
          <p:cNvSpPr>
            <a:spLocks noGrp="1"/>
          </p:cNvSpPr>
          <p:nvPr>
            <p:ph idx="1"/>
          </p:nvPr>
        </p:nvSpPr>
        <p:spPr>
          <a:xfrm>
            <a:off x="142844" y="1071546"/>
            <a:ext cx="8848756" cy="5786454"/>
          </a:xfrm>
        </p:spPr>
        <p:txBody>
          <a:bodyPr/>
          <a:lstStyle/>
          <a:p>
            <a:r>
              <a:rPr lang="en-CA" dirty="0" smtClean="0"/>
              <a:t>Lenin and the Bolsheviks believed that violent revolution was the only way to overthrow the government and avoid further development of liberalism in Russia</a:t>
            </a:r>
          </a:p>
          <a:p>
            <a:r>
              <a:rPr lang="en-CA" dirty="0" smtClean="0"/>
              <a:t>However taking power was easier than staying in power; a civil war erupted and lasted for 5 years.</a:t>
            </a:r>
          </a:p>
          <a:p>
            <a:r>
              <a:rPr lang="en-CA" dirty="0" smtClean="0"/>
              <a:t>By 1922 the war was over and communism was established</a:t>
            </a:r>
          </a:p>
          <a:p>
            <a:r>
              <a:rPr lang="en-CA" dirty="0" smtClean="0"/>
              <a:t>By 1924 Russia became the Union of Soviet Socialist Republics (USSR or Soviet Union), a dictatorial rule by the Communist Party</a:t>
            </a:r>
            <a:endParaRPr lang="en-C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dirty="0" smtClean="0"/>
              <a:t>The rise of totalitarianism in </a:t>
            </a:r>
            <a:r>
              <a:rPr lang="en-CA" dirty="0" err="1" smtClean="0"/>
              <a:t>germany</a:t>
            </a:r>
            <a:endParaRPr lang="en-C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1.bp.blogspot.com/_zGreRPcsAtg/SQ1m8YooRDI/AAAAAAAAAQ4/1TP9hjwlBu0/s320/Caligari1.jpeg"/>
          <p:cNvPicPr>
            <a:picLocks noChangeAspect="1" noChangeArrowheads="1"/>
          </p:cNvPicPr>
          <p:nvPr/>
        </p:nvPicPr>
        <p:blipFill>
          <a:blip r:embed="rId3" cstate="print"/>
          <a:srcRect/>
          <a:stretch>
            <a:fillRect/>
          </a:stretch>
        </p:blipFill>
        <p:spPr bwMode="auto">
          <a:xfrm>
            <a:off x="4294742" y="1571612"/>
            <a:ext cx="4706414" cy="4851409"/>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a:xfrm>
            <a:off x="304800" y="142852"/>
            <a:ext cx="8686800" cy="838200"/>
          </a:xfrm>
        </p:spPr>
        <p:txBody>
          <a:bodyPr/>
          <a:lstStyle/>
          <a:p>
            <a:r>
              <a:rPr lang="en-CA" dirty="0" smtClean="0"/>
              <a:t>Aftermath of the first world war</a:t>
            </a:r>
            <a:endParaRPr lang="en-CA" dirty="0"/>
          </a:p>
        </p:txBody>
      </p:sp>
      <p:sp>
        <p:nvSpPr>
          <p:cNvPr id="5" name="Content Placeholder 4"/>
          <p:cNvSpPr>
            <a:spLocks noGrp="1"/>
          </p:cNvSpPr>
          <p:nvPr>
            <p:ph idx="1"/>
          </p:nvPr>
        </p:nvSpPr>
        <p:spPr>
          <a:xfrm>
            <a:off x="-52390" y="1285860"/>
            <a:ext cx="4410076" cy="5286412"/>
          </a:xfrm>
        </p:spPr>
        <p:txBody>
          <a:bodyPr/>
          <a:lstStyle/>
          <a:p>
            <a:r>
              <a:rPr lang="en-CA" dirty="0" smtClean="0"/>
              <a:t>Immediately after the First World War in 1919, Germany became a republic with a modern, liberal democratic political structure.</a:t>
            </a:r>
          </a:p>
          <a:p>
            <a:r>
              <a:rPr lang="en-CA" dirty="0" smtClean="0"/>
              <a:t>This became known as the Weimar Republic</a:t>
            </a:r>
            <a:endParaRPr lang="en-C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4356" y="87422"/>
            <a:ext cx="8686800" cy="841248"/>
          </a:xfrm>
        </p:spPr>
        <p:txBody>
          <a:bodyPr/>
          <a:lstStyle/>
          <a:p>
            <a:r>
              <a:rPr lang="en-CA" dirty="0" smtClean="0"/>
              <a:t>Bloody Sunday</a:t>
            </a:r>
            <a:endParaRPr lang="en-CA" dirty="0"/>
          </a:p>
        </p:txBody>
      </p:sp>
      <p:sp>
        <p:nvSpPr>
          <p:cNvPr id="5" name="Content Placeholder 4"/>
          <p:cNvSpPr>
            <a:spLocks noGrp="1"/>
          </p:cNvSpPr>
          <p:nvPr>
            <p:ph sz="half" idx="1"/>
          </p:nvPr>
        </p:nvSpPr>
        <p:spPr>
          <a:xfrm>
            <a:off x="0" y="1000108"/>
            <a:ext cx="5143504" cy="5857892"/>
          </a:xfrm>
        </p:spPr>
        <p:txBody>
          <a:bodyPr>
            <a:normAutofit fontScale="92500" lnSpcReduction="10000"/>
          </a:bodyPr>
          <a:lstStyle/>
          <a:p>
            <a:r>
              <a:rPr lang="en-CA" dirty="0" smtClean="0"/>
              <a:t>January 1905 workers in Russia marched to present a petition to the </a:t>
            </a:r>
            <a:r>
              <a:rPr lang="en-CA" dirty="0" err="1" smtClean="0"/>
              <a:t>Czar</a:t>
            </a:r>
            <a:r>
              <a:rPr lang="en-CA" dirty="0" smtClean="0"/>
              <a:t> asking for recognition of basic human rights such as freedom of speech, press, religion, etc.</a:t>
            </a:r>
          </a:p>
          <a:p>
            <a:r>
              <a:rPr lang="en-CA" dirty="0" smtClean="0"/>
              <a:t>They also asked for a state-sponsored education system, better working conditions, fairer wages, an 8 hour workday, etc.</a:t>
            </a:r>
          </a:p>
          <a:p>
            <a:r>
              <a:rPr lang="en-CA" dirty="0" smtClean="0"/>
              <a:t>Hundreds were gunned down.</a:t>
            </a:r>
          </a:p>
          <a:p>
            <a:r>
              <a:rPr lang="en-CA" dirty="0" smtClean="0"/>
              <a:t>Russians were outraged and grew more dissatisfied.  This eventually led to the Russian Revolution in 1917.</a:t>
            </a:r>
            <a:endParaRPr lang="en-CA" dirty="0"/>
          </a:p>
        </p:txBody>
      </p:sp>
      <p:pic>
        <p:nvPicPr>
          <p:cNvPr id="2050" name="Picture 2" descr="http://ciahistoria.files.wordpress.com/2009/05/bloodysunday1905.jpg"/>
          <p:cNvPicPr>
            <a:picLocks noGrp="1" noChangeAspect="1" noChangeArrowheads="1"/>
          </p:cNvPicPr>
          <p:nvPr>
            <p:ph sz="half" idx="2"/>
          </p:nvPr>
        </p:nvPicPr>
        <p:blipFill>
          <a:blip r:embed="rId3" cstate="print"/>
          <a:srcRect/>
          <a:stretch>
            <a:fillRect/>
          </a:stretch>
        </p:blipFill>
        <p:spPr bwMode="auto">
          <a:xfrm>
            <a:off x="5143504" y="1142984"/>
            <a:ext cx="4000528" cy="5500726"/>
          </a:xfrm>
          <a:prstGeom prst="rect">
            <a:avLst/>
          </a:prstGeom>
          <a:ln>
            <a:noFill/>
          </a:ln>
          <a:effectLst>
            <a:softEdge rad="112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2852"/>
            <a:ext cx="8686800" cy="838200"/>
          </a:xfrm>
        </p:spPr>
        <p:txBody>
          <a:bodyPr/>
          <a:lstStyle/>
          <a:p>
            <a:r>
              <a:rPr lang="en-CA" dirty="0" smtClean="0"/>
              <a:t>The treaty of </a:t>
            </a:r>
            <a:r>
              <a:rPr lang="en-CA" dirty="0" err="1" smtClean="0"/>
              <a:t>versailles</a:t>
            </a:r>
            <a:endParaRPr lang="en-CA" dirty="0"/>
          </a:p>
        </p:txBody>
      </p:sp>
      <p:sp>
        <p:nvSpPr>
          <p:cNvPr id="4" name="Content Placeholder 2"/>
          <p:cNvSpPr>
            <a:spLocks noGrp="1"/>
          </p:cNvSpPr>
          <p:nvPr>
            <p:ph idx="1"/>
          </p:nvPr>
        </p:nvSpPr>
        <p:spPr>
          <a:xfrm>
            <a:off x="100013" y="1071546"/>
            <a:ext cx="8972550" cy="5786454"/>
          </a:xfrm>
        </p:spPr>
        <p:txBody>
          <a:bodyPr>
            <a:normAutofit fontScale="92500"/>
          </a:bodyPr>
          <a:lstStyle/>
          <a:p>
            <a:r>
              <a:rPr lang="en-CA" sz="2800" dirty="0" smtClean="0"/>
              <a:t>German army of no more than 100 000 men and no tanks</a:t>
            </a:r>
          </a:p>
          <a:p>
            <a:r>
              <a:rPr lang="en-CA" sz="2800" dirty="0" smtClean="0"/>
              <a:t>Reduce German navy, no submarines</a:t>
            </a:r>
          </a:p>
          <a:p>
            <a:r>
              <a:rPr lang="en-CA" sz="2800" dirty="0" smtClean="0"/>
              <a:t>No German air force</a:t>
            </a:r>
          </a:p>
          <a:p>
            <a:r>
              <a:rPr lang="en-CA" sz="2800" dirty="0" smtClean="0"/>
              <a:t>Alsace-Lorraine returned to France</a:t>
            </a:r>
          </a:p>
          <a:p>
            <a:r>
              <a:rPr lang="en-CA" sz="2800" dirty="0" smtClean="0"/>
              <a:t>Germany loses all it’s colonies</a:t>
            </a:r>
          </a:p>
          <a:p>
            <a:r>
              <a:rPr lang="en-CA" sz="2800" dirty="0" smtClean="0"/>
              <a:t>Rhineland became demilitarized</a:t>
            </a:r>
          </a:p>
          <a:p>
            <a:r>
              <a:rPr lang="en-CA" sz="2800" i="1" dirty="0" err="1" smtClean="0"/>
              <a:t>Anschluss</a:t>
            </a:r>
            <a:r>
              <a:rPr lang="en-CA" sz="2800" dirty="0" smtClean="0"/>
              <a:t> (union) with Austria forbidden</a:t>
            </a:r>
          </a:p>
          <a:p>
            <a:r>
              <a:rPr lang="en-CA" sz="2800" dirty="0" smtClean="0"/>
              <a:t>Germany forced to recognize Poland and Czechoslovakia</a:t>
            </a:r>
          </a:p>
          <a:p>
            <a:r>
              <a:rPr lang="en-CA" sz="2800" dirty="0" smtClean="0"/>
              <a:t>Germany had to sign the War Guilt Clause (Article 231) which placed blame on them</a:t>
            </a:r>
          </a:p>
          <a:p>
            <a:r>
              <a:rPr lang="en-CA" sz="2800" dirty="0" smtClean="0"/>
              <a:t>A Reparations Commission decided Germany should pay $33 billion US, they eventually paid $713 million US.</a:t>
            </a:r>
          </a:p>
          <a:p>
            <a:endParaRPr lang="en-CA" sz="28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158" y="71414"/>
            <a:ext cx="8501122" cy="378565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buFont typeface="Arial" pitchFamily="34" charset="0"/>
              <a:buChar char="•"/>
            </a:pPr>
            <a:r>
              <a:rPr lang="en-CA" sz="3000" b="1" dirty="0" smtClean="0"/>
              <a:t>Even though Germany had little choice in signing the treaty, much of the German population blamed the government for the humiliation and economic hardship the treaty was cause for years to come.</a:t>
            </a:r>
          </a:p>
          <a:p>
            <a:pPr>
              <a:buFont typeface="Arial" pitchFamily="34" charset="0"/>
              <a:buChar char="•"/>
            </a:pPr>
            <a:r>
              <a:rPr lang="en-CA" sz="3000" b="1" dirty="0" smtClean="0"/>
              <a:t>This resentment would undermine German confidence in their liberal democratic government</a:t>
            </a:r>
          </a:p>
          <a:p>
            <a:pPr>
              <a:buFont typeface="Arial" pitchFamily="34" charset="0"/>
              <a:buChar char="•"/>
            </a:pPr>
            <a:r>
              <a:rPr lang="en-CA" sz="3000" b="1" dirty="0" smtClean="0"/>
              <a:t>Furthermore, many Germans associated liberalism with the countries that defeated them in WW1</a:t>
            </a:r>
            <a:endParaRPr lang="en-CA" sz="3000" b="1" dirty="0"/>
          </a:p>
        </p:txBody>
      </p:sp>
      <p:pic>
        <p:nvPicPr>
          <p:cNvPr id="2050" name="Picture 2" descr="http://imagecache5.art.com/p/LRG/27/2741/97RND00Z/left-wing-demonstrations-that-lead-to-ebert-forming-the-weimar-republic.jpg"/>
          <p:cNvPicPr>
            <a:picLocks noChangeAspect="1" noChangeArrowheads="1"/>
          </p:cNvPicPr>
          <p:nvPr/>
        </p:nvPicPr>
        <p:blipFill>
          <a:blip r:embed="rId3" cstate="print"/>
          <a:srcRect/>
          <a:stretch>
            <a:fillRect/>
          </a:stretch>
        </p:blipFill>
        <p:spPr bwMode="auto">
          <a:xfrm>
            <a:off x="2571736" y="4000500"/>
            <a:ext cx="3810000"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838200"/>
          </a:xfrm>
        </p:spPr>
        <p:txBody>
          <a:bodyPr/>
          <a:lstStyle/>
          <a:p>
            <a:r>
              <a:rPr lang="en-CA" dirty="0" smtClean="0"/>
              <a:t>Economic turmoil</a:t>
            </a:r>
            <a:endParaRPr lang="en-CA" dirty="0"/>
          </a:p>
        </p:txBody>
      </p:sp>
      <p:sp>
        <p:nvSpPr>
          <p:cNvPr id="3" name="Content Placeholder 2"/>
          <p:cNvSpPr>
            <a:spLocks noGrp="1"/>
          </p:cNvSpPr>
          <p:nvPr>
            <p:ph idx="1"/>
          </p:nvPr>
        </p:nvSpPr>
        <p:spPr>
          <a:xfrm>
            <a:off x="0" y="1071546"/>
            <a:ext cx="6643702" cy="5786454"/>
          </a:xfrm>
        </p:spPr>
        <p:txBody>
          <a:bodyPr>
            <a:normAutofit lnSpcReduction="10000"/>
          </a:bodyPr>
          <a:lstStyle/>
          <a:p>
            <a:r>
              <a:rPr lang="en-CA" dirty="0" smtClean="0"/>
              <a:t>After WW1 the German economy was in ruins</a:t>
            </a:r>
          </a:p>
          <a:p>
            <a:r>
              <a:rPr lang="en-CA" dirty="0" smtClean="0"/>
              <a:t>Germany had trouble with the reparation payments and </a:t>
            </a:r>
          </a:p>
          <a:p>
            <a:pPr>
              <a:buNone/>
            </a:pPr>
            <a:r>
              <a:rPr lang="en-CA" dirty="0" smtClean="0"/>
              <a:t>	massive inflation saw savings </a:t>
            </a:r>
          </a:p>
          <a:p>
            <a:pPr>
              <a:buNone/>
            </a:pPr>
            <a:r>
              <a:rPr lang="en-CA" dirty="0" smtClean="0"/>
              <a:t>	being wiped out</a:t>
            </a:r>
          </a:p>
          <a:p>
            <a:r>
              <a:rPr lang="en-CA" dirty="0" smtClean="0"/>
              <a:t>Just when the economy started to improve the stock market crash of 1929 and the Great Depression plunged the country into economic hardship once again.</a:t>
            </a:r>
            <a:endParaRPr lang="en-CA" dirty="0"/>
          </a:p>
        </p:txBody>
      </p:sp>
      <p:pic>
        <p:nvPicPr>
          <p:cNvPr id="4" name="Picture 2" descr="http://3.bp.blogspot.com/_fKeKEf4ylyU/Sal9gmRdA2I/AAAAAAAAACU/O3JO8HXtLZE/s400/Weimar-Republic-Lady-Using-Money-To-Heat-Home-1923.jpg"/>
          <p:cNvPicPr>
            <a:picLocks noChangeAspect="1" noChangeArrowheads="1"/>
          </p:cNvPicPr>
          <p:nvPr/>
        </p:nvPicPr>
        <p:blipFill>
          <a:blip r:embed="rId3" cstate="print"/>
          <a:srcRect/>
          <a:stretch>
            <a:fillRect/>
          </a:stretch>
        </p:blipFill>
        <p:spPr bwMode="auto">
          <a:xfrm>
            <a:off x="6110418" y="142852"/>
            <a:ext cx="2878058" cy="39290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2852"/>
            <a:ext cx="8991600" cy="838200"/>
          </a:xfrm>
        </p:spPr>
        <p:txBody>
          <a:bodyPr>
            <a:normAutofit fontScale="90000"/>
          </a:bodyPr>
          <a:lstStyle/>
          <a:p>
            <a:r>
              <a:rPr lang="en-CA" dirty="0" smtClean="0"/>
              <a:t>A legacy of authoritarian rule in </a:t>
            </a:r>
            <a:r>
              <a:rPr lang="en-CA" dirty="0" err="1" smtClean="0"/>
              <a:t>germany</a:t>
            </a:r>
            <a:endParaRPr lang="en-CA" dirty="0"/>
          </a:p>
        </p:txBody>
      </p:sp>
      <p:sp>
        <p:nvSpPr>
          <p:cNvPr id="3" name="Content Placeholder 2"/>
          <p:cNvSpPr>
            <a:spLocks noGrp="1"/>
          </p:cNvSpPr>
          <p:nvPr>
            <p:ph idx="1"/>
          </p:nvPr>
        </p:nvSpPr>
        <p:spPr>
          <a:xfrm>
            <a:off x="0" y="1071546"/>
            <a:ext cx="6143636" cy="5643602"/>
          </a:xfrm>
        </p:spPr>
        <p:txBody>
          <a:bodyPr>
            <a:normAutofit lnSpcReduction="10000"/>
          </a:bodyPr>
          <a:lstStyle/>
          <a:p>
            <a:r>
              <a:rPr lang="en-CA" dirty="0" smtClean="0"/>
              <a:t>Since the creation of the German Empire in 1871 the government was authoritarian in many ways</a:t>
            </a:r>
          </a:p>
          <a:p>
            <a:r>
              <a:rPr lang="en-CA" dirty="0" smtClean="0"/>
              <a:t>The Kaiser and the Chancellor held power and created a welfare state with health, accident, old-age, and disability insurance. </a:t>
            </a:r>
          </a:p>
          <a:p>
            <a:r>
              <a:rPr lang="en-CA" dirty="0" smtClean="0"/>
              <a:t>Hence, many Germans saw authoritarian </a:t>
            </a:r>
            <a:r>
              <a:rPr lang="en-CA" dirty="0" err="1" smtClean="0"/>
              <a:t>ayatem</a:t>
            </a:r>
            <a:r>
              <a:rPr lang="en-CA" dirty="0" smtClean="0"/>
              <a:t> as benevolent.</a:t>
            </a:r>
            <a:endParaRPr lang="en-CA" dirty="0"/>
          </a:p>
        </p:txBody>
      </p:sp>
      <p:pic>
        <p:nvPicPr>
          <p:cNvPr id="60418" name="Picture 2" descr="http://www.wwnorton.com/college/english/nael/images/20thc/Bismark.jpg"/>
          <p:cNvPicPr>
            <a:picLocks noChangeAspect="1" noChangeArrowheads="1"/>
          </p:cNvPicPr>
          <p:nvPr/>
        </p:nvPicPr>
        <p:blipFill>
          <a:blip r:embed="rId3" cstate="print"/>
          <a:srcRect/>
          <a:stretch>
            <a:fillRect/>
          </a:stretch>
        </p:blipFill>
        <p:spPr bwMode="auto">
          <a:xfrm>
            <a:off x="5929344" y="1500174"/>
            <a:ext cx="3143250" cy="4191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838200"/>
          </a:xfrm>
        </p:spPr>
        <p:txBody>
          <a:bodyPr>
            <a:normAutofit fontScale="90000"/>
          </a:bodyPr>
          <a:lstStyle/>
          <a:p>
            <a:r>
              <a:rPr lang="en-CA" dirty="0" smtClean="0"/>
              <a:t>Nationalism, militarism, and law &amp; order</a:t>
            </a:r>
            <a:endParaRPr lang="en-CA" dirty="0"/>
          </a:p>
        </p:txBody>
      </p:sp>
      <p:sp>
        <p:nvSpPr>
          <p:cNvPr id="3" name="Content Placeholder 2"/>
          <p:cNvSpPr>
            <a:spLocks noGrp="1"/>
          </p:cNvSpPr>
          <p:nvPr>
            <p:ph idx="1"/>
          </p:nvPr>
        </p:nvSpPr>
        <p:spPr>
          <a:xfrm>
            <a:off x="0" y="1071546"/>
            <a:ext cx="8991600" cy="5786454"/>
          </a:xfrm>
        </p:spPr>
        <p:txBody>
          <a:bodyPr/>
          <a:lstStyle/>
          <a:p>
            <a:r>
              <a:rPr lang="en-CA" dirty="0" smtClean="0"/>
              <a:t>When the Weimar Republic failed to provide Germans with any hope in hard times they looked back to authoritarian rule</a:t>
            </a:r>
          </a:p>
          <a:p>
            <a:r>
              <a:rPr lang="en-CA" dirty="0" smtClean="0"/>
              <a:t>Hitler capitalized on their fears </a:t>
            </a:r>
          </a:p>
          <a:p>
            <a:r>
              <a:rPr lang="en-CA" dirty="0" smtClean="0"/>
              <a:t>Adolf Hitler’s Nazi party: </a:t>
            </a:r>
          </a:p>
          <a:p>
            <a:pPr lvl="1"/>
            <a:r>
              <a:rPr lang="en-CA" dirty="0" smtClean="0"/>
              <a:t>promoted absolute nationalism, which called for the unification of all German-speakers</a:t>
            </a:r>
          </a:p>
          <a:p>
            <a:pPr lvl="1"/>
            <a:r>
              <a:rPr lang="en-CA" dirty="0" smtClean="0"/>
              <a:t>Used paramilitary organizations to stifle dissent and to terrorize the opposition</a:t>
            </a:r>
          </a:p>
          <a:p>
            <a:pPr lvl="1"/>
            <a:r>
              <a:rPr lang="en-CA" dirty="0" smtClean="0"/>
              <a:t>Centralized decision making in a single leader to whom everyone owed loyalty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z.about.com/d/history1900s/1/0/U/P/hitler14.jpg"/>
          <p:cNvPicPr>
            <a:picLocks noChangeAspect="1" noChangeArrowheads="1"/>
          </p:cNvPicPr>
          <p:nvPr/>
        </p:nvPicPr>
        <p:blipFill>
          <a:blip r:embed="rId3" cstate="print"/>
          <a:srcRect/>
          <a:stretch>
            <a:fillRect/>
          </a:stretch>
        </p:blipFill>
        <p:spPr bwMode="auto">
          <a:xfrm>
            <a:off x="-25111" y="0"/>
            <a:ext cx="9169143" cy="685802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2"/>
          </p:nvPr>
        </p:nvSpPr>
        <p:spPr>
          <a:xfrm>
            <a:off x="214282" y="500042"/>
            <a:ext cx="4786346" cy="3071834"/>
          </a:xfrm>
        </p:spPr>
        <p:txBody>
          <a:bodyPr>
            <a:normAutofit/>
          </a:bodyPr>
          <a:lstStyle/>
          <a:p>
            <a:r>
              <a:rPr lang="en-CA" sz="2800" dirty="0" smtClean="0"/>
              <a:t>The Nazis’ advocacy of law and order appealed to many Germans who were tired of years of instability</a:t>
            </a:r>
            <a:endParaRPr lang="en-CA" sz="2800" dirty="0"/>
          </a:p>
        </p:txBody>
      </p:sp>
      <p:pic>
        <p:nvPicPr>
          <p:cNvPr id="66562" name="Picture 2" descr="http://cojs.org/cojswiki/images/4/4f/Adolf_Hitler_Appointed.jpg"/>
          <p:cNvPicPr>
            <a:picLocks noChangeAspect="1" noChangeArrowheads="1"/>
          </p:cNvPicPr>
          <p:nvPr/>
        </p:nvPicPr>
        <p:blipFill>
          <a:blip r:embed="rId3" cstate="print"/>
          <a:srcRect/>
          <a:stretch>
            <a:fillRect/>
          </a:stretch>
        </p:blipFill>
        <p:spPr bwMode="auto">
          <a:xfrm>
            <a:off x="71406" y="3103226"/>
            <a:ext cx="5246503" cy="34690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6564" name="Picture 4" descr="http://www.csupomona.edu/~sfenglehart/%20Hst%20Images%20/Nazi%20Rally.JPEG"/>
          <p:cNvPicPr>
            <a:picLocks noChangeAspect="1" noChangeArrowheads="1"/>
          </p:cNvPicPr>
          <p:nvPr/>
        </p:nvPicPr>
        <p:blipFill>
          <a:blip r:embed="rId4" cstate="print"/>
          <a:srcRect/>
          <a:stretch>
            <a:fillRect/>
          </a:stretch>
        </p:blipFill>
        <p:spPr bwMode="auto">
          <a:xfrm>
            <a:off x="5214942" y="142852"/>
            <a:ext cx="3810000" cy="5305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14282" y="1462070"/>
            <a:ext cx="8624918" cy="1752616"/>
          </a:xfrm>
        </p:spPr>
        <p:txBody>
          <a:bodyPr>
            <a:normAutofit/>
          </a:bodyPr>
          <a:lstStyle/>
          <a:p>
            <a:r>
              <a:rPr lang="en-CA" sz="2800" b="1" dirty="0" smtClean="0"/>
              <a:t>Read the GET TO THE SOURCE section on page 176 of your text entitled </a:t>
            </a:r>
            <a:r>
              <a:rPr lang="en-CA" sz="2800" b="1" i="1" dirty="0" smtClean="0"/>
              <a:t>The Program of the Nazi Party </a:t>
            </a:r>
            <a:r>
              <a:rPr lang="en-CA" sz="2800" b="1" dirty="0" smtClean="0"/>
              <a:t>and answer questions 1-3 at the bottom of the page</a:t>
            </a:r>
            <a:endParaRPr lang="en-CA" sz="28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42852"/>
            <a:ext cx="8686800" cy="838200"/>
          </a:xfrm>
        </p:spPr>
        <p:txBody>
          <a:bodyPr/>
          <a:lstStyle/>
          <a:p>
            <a:r>
              <a:rPr lang="en-CA" dirty="0" smtClean="0"/>
              <a:t>Theories of racial superiority</a:t>
            </a:r>
            <a:endParaRPr lang="en-CA" dirty="0"/>
          </a:p>
        </p:txBody>
      </p:sp>
      <p:sp>
        <p:nvSpPr>
          <p:cNvPr id="5" name="Content Placeholder 4"/>
          <p:cNvSpPr>
            <a:spLocks noGrp="1"/>
          </p:cNvSpPr>
          <p:nvPr>
            <p:ph idx="1"/>
          </p:nvPr>
        </p:nvSpPr>
        <p:spPr>
          <a:xfrm>
            <a:off x="0" y="1071546"/>
            <a:ext cx="6357950" cy="5786454"/>
          </a:xfrm>
        </p:spPr>
        <p:txBody>
          <a:bodyPr/>
          <a:lstStyle/>
          <a:p>
            <a:r>
              <a:rPr lang="en-CA" dirty="0" smtClean="0"/>
              <a:t>Nazi ideology included a racial theory that claimed that Germans formed a superior, “Aryan race”</a:t>
            </a:r>
          </a:p>
          <a:p>
            <a:r>
              <a:rPr lang="en-CA" dirty="0" smtClean="0"/>
              <a:t>They also used Jews as a scapegoat; they claimed that the Jews were the cause of many of Germany’s problems</a:t>
            </a:r>
          </a:p>
          <a:p>
            <a:r>
              <a:rPr lang="en-CA" dirty="0" smtClean="0"/>
              <a:t>Anti-Semitism was not unique to Germany, many Christians blamed the Jews for the crucifixion of Jesus</a:t>
            </a:r>
            <a:endParaRPr lang="en-CA" dirty="0"/>
          </a:p>
        </p:txBody>
      </p:sp>
      <p:pic>
        <p:nvPicPr>
          <p:cNvPr id="2050" name="Picture 2" descr="http://i.dailymail.co.uk/i/pix/2007/10_02/hitlerDM_228x323.jpg"/>
          <p:cNvPicPr>
            <a:picLocks noChangeAspect="1" noChangeArrowheads="1"/>
          </p:cNvPicPr>
          <p:nvPr/>
        </p:nvPicPr>
        <p:blipFill>
          <a:blip r:embed="rId3" cstate="print"/>
          <a:srcRect/>
          <a:stretch>
            <a:fillRect/>
          </a:stretch>
        </p:blipFill>
        <p:spPr bwMode="auto">
          <a:xfrm>
            <a:off x="6143636" y="2065770"/>
            <a:ext cx="2928926" cy="4149312"/>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fontScale="92500" lnSpcReduction="10000"/>
          </a:bodyPr>
          <a:lstStyle/>
          <a:p>
            <a:r>
              <a:rPr lang="en-CA" sz="2800" dirty="0" smtClean="0"/>
              <a:t>You must be familiar with forms and purposes of propaganda.  If you are unfamiliar with propaganda read page 178.</a:t>
            </a:r>
            <a:endParaRPr lang="en-CA"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142852"/>
            <a:ext cx="8686800" cy="838200"/>
          </a:xfrm>
        </p:spPr>
        <p:txBody>
          <a:bodyPr/>
          <a:lstStyle/>
          <a:p>
            <a:r>
              <a:rPr lang="en-CA" dirty="0" smtClean="0"/>
              <a:t>The Russian Revolution</a:t>
            </a:r>
            <a:endParaRPr lang="en-CA" dirty="0"/>
          </a:p>
        </p:txBody>
      </p:sp>
      <p:sp>
        <p:nvSpPr>
          <p:cNvPr id="6" name="Content Placeholder 5"/>
          <p:cNvSpPr>
            <a:spLocks noGrp="1"/>
          </p:cNvSpPr>
          <p:nvPr>
            <p:ph idx="1"/>
          </p:nvPr>
        </p:nvSpPr>
        <p:spPr>
          <a:xfrm>
            <a:off x="0" y="1000108"/>
            <a:ext cx="8991600" cy="4525963"/>
          </a:xfrm>
        </p:spPr>
        <p:txBody>
          <a:bodyPr/>
          <a:lstStyle/>
          <a:p>
            <a:r>
              <a:rPr lang="en-CA" dirty="0" smtClean="0"/>
              <a:t>The Russian Revolution was a reaction to the injustices of the authoritarian </a:t>
            </a:r>
            <a:r>
              <a:rPr lang="en-CA" dirty="0" err="1" smtClean="0"/>
              <a:t>czarist</a:t>
            </a:r>
            <a:r>
              <a:rPr lang="en-CA" dirty="0" smtClean="0"/>
              <a:t> system and uncontrolled free-market capitalism which exploited the proletariat (workers).</a:t>
            </a:r>
          </a:p>
          <a:p>
            <a:r>
              <a:rPr lang="en-CA" dirty="0" smtClean="0"/>
              <a:t>The Bolsheviks (communists), under </a:t>
            </a:r>
            <a:r>
              <a:rPr lang="en-CA" dirty="0" err="1" smtClean="0"/>
              <a:t>Vladamir</a:t>
            </a:r>
            <a:r>
              <a:rPr lang="en-CA" dirty="0" smtClean="0"/>
              <a:t> Lenin, sought to destroy this class-based system.</a:t>
            </a:r>
            <a:endParaRPr lang="en-CA" dirty="0"/>
          </a:p>
        </p:txBody>
      </p:sp>
      <p:pic>
        <p:nvPicPr>
          <p:cNvPr id="19458" name="Picture 2" descr="http://www.nevsky88.com/SaintPetersburg/Revolution/images/38a2d72a.jpg"/>
          <p:cNvPicPr>
            <a:picLocks noChangeAspect="1" noChangeArrowheads="1"/>
          </p:cNvPicPr>
          <p:nvPr/>
        </p:nvPicPr>
        <p:blipFill>
          <a:blip r:embed="rId3" cstate="print"/>
          <a:srcRect/>
          <a:stretch>
            <a:fillRect/>
          </a:stretch>
        </p:blipFill>
        <p:spPr bwMode="auto">
          <a:xfrm>
            <a:off x="4610131" y="3943374"/>
            <a:ext cx="4391025" cy="2914650"/>
          </a:xfrm>
          <a:prstGeom prst="rect">
            <a:avLst/>
          </a:prstGeom>
          <a:ln>
            <a:noFill/>
          </a:ln>
          <a:effectLst>
            <a:softEdge rad="112500"/>
          </a:effectLst>
        </p:spPr>
      </p:pic>
      <p:pic>
        <p:nvPicPr>
          <p:cNvPr id="19460" name="Picture 4" descr="http://www.st-petersburg-life.com/media/pics/1917-russian-revolution.jpg"/>
          <p:cNvPicPr>
            <a:picLocks noChangeAspect="1" noChangeArrowheads="1"/>
          </p:cNvPicPr>
          <p:nvPr/>
        </p:nvPicPr>
        <p:blipFill>
          <a:blip r:embed="rId4" cstate="print"/>
          <a:srcRect/>
          <a:stretch>
            <a:fillRect/>
          </a:stretch>
        </p:blipFill>
        <p:spPr bwMode="auto">
          <a:xfrm>
            <a:off x="148648" y="3968469"/>
            <a:ext cx="4216944" cy="2889555"/>
          </a:xfrm>
          <a:prstGeom prst="rect">
            <a:avLst/>
          </a:prstGeom>
          <a:ln>
            <a:noFill/>
          </a:ln>
          <a:effectLst>
            <a:softEdge rad="112500"/>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israelipalestinian.procon.org/files/ispal%20images/holocaust10.gif"/>
          <p:cNvPicPr>
            <a:picLocks noChangeAspect="1" noChangeArrowheads="1"/>
          </p:cNvPicPr>
          <p:nvPr/>
        </p:nvPicPr>
        <p:blipFill>
          <a:blip r:embed="rId3" cstate="print"/>
          <a:srcRect/>
          <a:stretch>
            <a:fillRect/>
          </a:stretch>
        </p:blipFill>
        <p:spPr bwMode="auto">
          <a:xfrm>
            <a:off x="5942372" y="1714488"/>
            <a:ext cx="3201628" cy="3922715"/>
          </a:xfrm>
          <a:prstGeom prst="rect">
            <a:avLst/>
          </a:prstGeom>
          <a:ln>
            <a:noFill/>
          </a:ln>
          <a:effectLst>
            <a:softEdge rad="112500"/>
          </a:effectLst>
        </p:spPr>
      </p:pic>
      <p:sp>
        <p:nvSpPr>
          <p:cNvPr id="4" name="Title 3"/>
          <p:cNvSpPr>
            <a:spLocks noGrp="1"/>
          </p:cNvSpPr>
          <p:nvPr>
            <p:ph type="title"/>
          </p:nvPr>
        </p:nvSpPr>
        <p:spPr>
          <a:xfrm>
            <a:off x="304800" y="214290"/>
            <a:ext cx="8686800" cy="838200"/>
          </a:xfrm>
        </p:spPr>
        <p:txBody>
          <a:bodyPr/>
          <a:lstStyle/>
          <a:p>
            <a:r>
              <a:rPr lang="en-CA" dirty="0" smtClean="0"/>
              <a:t>Living with communism and </a:t>
            </a:r>
            <a:r>
              <a:rPr lang="en-CA" dirty="0" err="1" smtClean="0"/>
              <a:t>nazism</a:t>
            </a:r>
            <a:endParaRPr lang="en-CA" dirty="0"/>
          </a:p>
        </p:txBody>
      </p:sp>
      <p:sp>
        <p:nvSpPr>
          <p:cNvPr id="5" name="Content Placeholder 4"/>
          <p:cNvSpPr>
            <a:spLocks noGrp="1"/>
          </p:cNvSpPr>
          <p:nvPr>
            <p:ph idx="1"/>
          </p:nvPr>
        </p:nvSpPr>
        <p:spPr>
          <a:xfrm>
            <a:off x="0" y="1071546"/>
            <a:ext cx="6572264" cy="5786454"/>
          </a:xfrm>
        </p:spPr>
        <p:txBody>
          <a:bodyPr>
            <a:normAutofit lnSpcReduction="10000"/>
          </a:bodyPr>
          <a:lstStyle/>
          <a:p>
            <a:pPr>
              <a:buNone/>
            </a:pPr>
            <a:r>
              <a:rPr lang="en-C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How did ideologies that rejected liberalism affect citizens?</a:t>
            </a:r>
          </a:p>
          <a:p>
            <a:r>
              <a:rPr lang="en-CA" dirty="0" smtClean="0"/>
              <a:t>Any benefits that came out of these two ideologies were outweighed by the devastating costs to many of the people living in those countries.</a:t>
            </a:r>
          </a:p>
          <a:p>
            <a:r>
              <a:rPr lang="en-CA" dirty="0" smtClean="0"/>
              <a:t>While some citizens benefited, many others suffered or died.</a:t>
            </a:r>
          </a:p>
          <a:p>
            <a:pPr>
              <a:buNone/>
            </a:pPr>
            <a:r>
              <a:rPr lang="en-C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Is it reasonable to suggest that the rejection of liberalism can be dangerous for citizens?</a:t>
            </a:r>
            <a:endParaRPr lang="en-C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42852"/>
            <a:ext cx="8686800" cy="838200"/>
          </a:xfrm>
        </p:spPr>
        <p:txBody>
          <a:bodyPr/>
          <a:lstStyle/>
          <a:p>
            <a:r>
              <a:rPr lang="en-CA" dirty="0" smtClean="0"/>
              <a:t>Communism in the soviet union</a:t>
            </a:r>
            <a:endParaRPr lang="en-CA" dirty="0"/>
          </a:p>
        </p:txBody>
      </p:sp>
      <p:sp>
        <p:nvSpPr>
          <p:cNvPr id="3" name="Content Placeholder 2"/>
          <p:cNvSpPr>
            <a:spLocks noGrp="1"/>
          </p:cNvSpPr>
          <p:nvPr>
            <p:ph idx="1"/>
          </p:nvPr>
        </p:nvSpPr>
        <p:spPr>
          <a:xfrm>
            <a:off x="0" y="1071570"/>
            <a:ext cx="9144000" cy="5929330"/>
          </a:xfrm>
        </p:spPr>
        <p:txBody>
          <a:bodyPr>
            <a:normAutofit fontScale="92500" lnSpcReduction="10000"/>
          </a:bodyPr>
          <a:lstStyle/>
          <a:p>
            <a:r>
              <a:rPr lang="en-CA" dirty="0" smtClean="0"/>
              <a:t>Marx and Engels had developed theories of communism with Western European society in mind.  </a:t>
            </a:r>
          </a:p>
          <a:p>
            <a:r>
              <a:rPr lang="en-CA" dirty="0" smtClean="0"/>
              <a:t>Lenin believed Marxism had to be carried out differently in Russia</a:t>
            </a:r>
          </a:p>
          <a:p>
            <a:r>
              <a:rPr lang="en-CA" dirty="0" smtClean="0"/>
              <a:t>This came to be called “war communism” but the conversion could not take place as quickly as first hoped</a:t>
            </a:r>
          </a:p>
          <a:p>
            <a:r>
              <a:rPr lang="en-CA" dirty="0" smtClean="0"/>
              <a:t>In 1921, Lenin introduced the New Economic Policy which brought back some aspects of capitalism temporarily to stimulate the economy</a:t>
            </a:r>
          </a:p>
          <a:p>
            <a:r>
              <a:rPr lang="en-CA" dirty="0" smtClean="0"/>
              <a:t>The state retained control of banking, large industry, transportation, etc</a:t>
            </a:r>
            <a:endParaRPr lang="en-CA"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838200"/>
          </a:xfrm>
        </p:spPr>
        <p:txBody>
          <a:bodyPr>
            <a:normAutofit fontScale="90000"/>
          </a:bodyPr>
          <a:lstStyle/>
          <a:p>
            <a:r>
              <a:rPr lang="en-CA" dirty="0" smtClean="0"/>
              <a:t>Stalin: 5 year plans &amp; collectivization</a:t>
            </a:r>
            <a:endParaRPr lang="en-CA" dirty="0"/>
          </a:p>
        </p:txBody>
      </p:sp>
      <p:sp>
        <p:nvSpPr>
          <p:cNvPr id="3" name="Content Placeholder 2"/>
          <p:cNvSpPr>
            <a:spLocks noGrp="1"/>
          </p:cNvSpPr>
          <p:nvPr>
            <p:ph idx="1"/>
          </p:nvPr>
        </p:nvSpPr>
        <p:spPr>
          <a:xfrm>
            <a:off x="0" y="1071546"/>
            <a:ext cx="9144000" cy="5786454"/>
          </a:xfrm>
        </p:spPr>
        <p:txBody>
          <a:bodyPr/>
          <a:lstStyle/>
          <a:p>
            <a:r>
              <a:rPr lang="en-CA" dirty="0" smtClean="0"/>
              <a:t>Lenin death in 1924 led to a 4 year </a:t>
            </a:r>
          </a:p>
          <a:p>
            <a:pPr>
              <a:buNone/>
            </a:pPr>
            <a:r>
              <a:rPr lang="en-CA" dirty="0" smtClean="0"/>
              <a:t>	struggle for power until Joseph Stalin</a:t>
            </a:r>
          </a:p>
          <a:p>
            <a:pPr>
              <a:buNone/>
            </a:pPr>
            <a:r>
              <a:rPr lang="en-CA" dirty="0" smtClean="0"/>
              <a:t>	took power</a:t>
            </a:r>
          </a:p>
          <a:p>
            <a:r>
              <a:rPr lang="en-CA" dirty="0" smtClean="0"/>
              <a:t>Stalin continued with making Russia more communist by centralizing economic planning and implementing 5 year plans (industrial production increase by 20% per year)</a:t>
            </a:r>
          </a:p>
          <a:p>
            <a:r>
              <a:rPr lang="en-CA" dirty="0" smtClean="0"/>
              <a:t>The government implemented </a:t>
            </a:r>
            <a:r>
              <a:rPr lang="en-CA" b="1" u="sng" dirty="0" smtClean="0"/>
              <a:t>collectivization</a:t>
            </a:r>
            <a:r>
              <a:rPr lang="en-CA" dirty="0" smtClean="0"/>
              <a:t>-all land was taken away from private owners and combined into large, collectively worked farms </a:t>
            </a:r>
          </a:p>
          <a:p>
            <a:endParaRPr lang="en-CA" dirty="0"/>
          </a:p>
        </p:txBody>
      </p:sp>
      <p:pic>
        <p:nvPicPr>
          <p:cNvPr id="78850" name="Picture 2" descr="http://billstclair.com/blog/images/stalin.jpg"/>
          <p:cNvPicPr>
            <a:picLocks noChangeAspect="1" noChangeArrowheads="1"/>
          </p:cNvPicPr>
          <p:nvPr/>
        </p:nvPicPr>
        <p:blipFill>
          <a:blip r:embed="rId3" cstate="print"/>
          <a:srcRect/>
          <a:stretch>
            <a:fillRect/>
          </a:stretch>
        </p:blipFill>
        <p:spPr bwMode="auto">
          <a:xfrm>
            <a:off x="6929469" y="1000108"/>
            <a:ext cx="2143125" cy="1857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s://segueuserfiles.middlebury.edu/Geog0214a-1-G2/Alpert-Kalmikov19.jpg"/>
          <p:cNvPicPr>
            <a:picLocks noChangeAspect="1" noChangeArrowheads="1"/>
          </p:cNvPicPr>
          <p:nvPr/>
        </p:nvPicPr>
        <p:blipFill>
          <a:blip r:embed="rId3" cstate="print"/>
          <a:srcRect/>
          <a:stretch>
            <a:fillRect/>
          </a:stretch>
        </p:blipFill>
        <p:spPr bwMode="auto">
          <a:xfrm>
            <a:off x="4357686" y="3705249"/>
            <a:ext cx="4286250" cy="3152775"/>
          </a:xfrm>
          <a:prstGeom prst="rect">
            <a:avLst/>
          </a:prstGeom>
          <a:ln>
            <a:noFill/>
          </a:ln>
          <a:effectLst>
            <a:softEdge rad="112500"/>
          </a:effectLst>
        </p:spPr>
      </p:pic>
      <p:sp>
        <p:nvSpPr>
          <p:cNvPr id="3" name="Content Placeholder 2"/>
          <p:cNvSpPr>
            <a:spLocks noGrp="1"/>
          </p:cNvSpPr>
          <p:nvPr>
            <p:ph idx="1"/>
          </p:nvPr>
        </p:nvSpPr>
        <p:spPr>
          <a:xfrm>
            <a:off x="0" y="1071546"/>
            <a:ext cx="9144000" cy="3429024"/>
          </a:xfrm>
        </p:spPr>
        <p:txBody>
          <a:bodyPr>
            <a:normAutofit lnSpcReduction="10000"/>
          </a:bodyPr>
          <a:lstStyle/>
          <a:p>
            <a:r>
              <a:rPr lang="en-CA" dirty="0" smtClean="0"/>
              <a:t>Along with collectivization came the persecution of the </a:t>
            </a:r>
            <a:r>
              <a:rPr lang="en-CA" b="1" u="sng" dirty="0" smtClean="0"/>
              <a:t>kulaks</a:t>
            </a:r>
            <a:r>
              <a:rPr lang="en-CA" dirty="0" smtClean="0"/>
              <a:t>-a class of prosperous </a:t>
            </a:r>
            <a:r>
              <a:rPr lang="en-CA" dirty="0" err="1" smtClean="0"/>
              <a:t>lan</a:t>
            </a:r>
            <a:r>
              <a:rPr lang="en-CA" dirty="0" smtClean="0"/>
              <a:t>-owning peasants</a:t>
            </a:r>
          </a:p>
          <a:p>
            <a:r>
              <a:rPr lang="en-CA" dirty="0" smtClean="0"/>
              <a:t>Kulaks who did not give up their property were arrested and deported, or in some cases executed; they became the scapegoats of collectivization</a:t>
            </a:r>
            <a:endParaRPr lang="en-CA"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714752"/>
            <a:ext cx="9144000" cy="3143248"/>
          </a:xfrm>
        </p:spPr>
        <p:txBody>
          <a:bodyPr/>
          <a:lstStyle/>
          <a:p>
            <a:r>
              <a:rPr lang="en-CA" dirty="0" smtClean="0"/>
              <a:t>Few peasants were satisfied with the changes, some destroyed crops and farm equipment, and slaughtered their animals rather than give them up to the state</a:t>
            </a:r>
          </a:p>
          <a:p>
            <a:r>
              <a:rPr lang="en-CA" dirty="0" smtClean="0"/>
              <a:t>These disruptions to agricultural production led to food shortages such as the </a:t>
            </a:r>
            <a:r>
              <a:rPr lang="en-CA" dirty="0" err="1" smtClean="0"/>
              <a:t>Holodomor</a:t>
            </a:r>
            <a:r>
              <a:rPr lang="en-CA" dirty="0" smtClean="0"/>
              <a:t> in Ukraine </a:t>
            </a:r>
            <a:endParaRPr lang="en-CA" dirty="0"/>
          </a:p>
        </p:txBody>
      </p:sp>
      <p:pic>
        <p:nvPicPr>
          <p:cNvPr id="82946" name="Picture 2" descr="http://www.libreopinion.com/members/memoriapamiat/holodomor.jpg"/>
          <p:cNvPicPr>
            <a:picLocks noChangeAspect="1" noChangeArrowheads="1"/>
          </p:cNvPicPr>
          <p:nvPr/>
        </p:nvPicPr>
        <p:blipFill>
          <a:blip r:embed="rId3" cstate="print"/>
          <a:srcRect/>
          <a:stretch>
            <a:fillRect/>
          </a:stretch>
        </p:blipFill>
        <p:spPr bwMode="auto">
          <a:xfrm>
            <a:off x="71406" y="57018"/>
            <a:ext cx="5148261" cy="3657734"/>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838200"/>
          </a:xfrm>
        </p:spPr>
        <p:txBody>
          <a:bodyPr>
            <a:normAutofit fontScale="90000"/>
          </a:bodyPr>
          <a:lstStyle/>
          <a:p>
            <a:r>
              <a:rPr lang="en-CA" dirty="0" smtClean="0"/>
              <a:t>Stalin eliminates political opposition</a:t>
            </a:r>
            <a:endParaRPr lang="en-CA" dirty="0"/>
          </a:p>
        </p:txBody>
      </p:sp>
      <p:sp>
        <p:nvSpPr>
          <p:cNvPr id="3" name="Content Placeholder 2"/>
          <p:cNvSpPr>
            <a:spLocks noGrp="1"/>
          </p:cNvSpPr>
          <p:nvPr>
            <p:ph idx="1"/>
          </p:nvPr>
        </p:nvSpPr>
        <p:spPr>
          <a:xfrm>
            <a:off x="0" y="1071546"/>
            <a:ext cx="9144000" cy="5786454"/>
          </a:xfrm>
        </p:spPr>
        <p:txBody>
          <a:bodyPr/>
          <a:lstStyle/>
          <a:p>
            <a:r>
              <a:rPr lang="en-CA" dirty="0" smtClean="0"/>
              <a:t>Some became disillusioned with Stalin’s leadership</a:t>
            </a:r>
          </a:p>
          <a:p>
            <a:r>
              <a:rPr lang="en-CA" dirty="0" smtClean="0"/>
              <a:t>He responded with a period of political repression known as the Great Purge (1936-1938)</a:t>
            </a:r>
          </a:p>
          <a:p>
            <a:r>
              <a:rPr lang="en-CA" dirty="0" smtClean="0"/>
              <a:t>Political opponents were executed or sent into exile, it included most of the highest ranking officers of the Red Army</a:t>
            </a:r>
          </a:p>
          <a:p>
            <a:r>
              <a:rPr lang="en-CA" dirty="0" smtClean="0"/>
              <a:t>Almost 2 million were arrested, half of them executed; the rest sent to forced labour camps in Siberia.  These camps were known as the </a:t>
            </a:r>
            <a:r>
              <a:rPr lang="en-CA" b="1" dirty="0" smtClean="0"/>
              <a:t>Gulag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714480" y="3500438"/>
            <a:ext cx="2214578" cy="1477328"/>
          </a:xfrm>
          <a:prstGeom prst="rect">
            <a:avLst/>
          </a:prstGeom>
          <a:noFill/>
        </p:spPr>
        <p:txBody>
          <a:bodyPr wrap="square" rtlCol="0">
            <a:spAutoFit/>
          </a:bodyPr>
          <a:lstStyle/>
          <a:p>
            <a:r>
              <a:rPr lang="en-CA" b="1" dirty="0" smtClean="0"/>
              <a:t>Big Business-State-Military  Partnership</a:t>
            </a:r>
          </a:p>
          <a:p>
            <a:r>
              <a:rPr lang="en-CA" dirty="0" smtClean="0"/>
              <a:t>Cooperation between these aspects of society</a:t>
            </a:r>
            <a:endParaRPr lang="en-CA" dirty="0"/>
          </a:p>
        </p:txBody>
      </p:sp>
      <p:sp>
        <p:nvSpPr>
          <p:cNvPr id="6" name="TextBox 5"/>
          <p:cNvSpPr txBox="1"/>
          <p:nvPr/>
        </p:nvSpPr>
        <p:spPr>
          <a:xfrm>
            <a:off x="5429256" y="3500438"/>
            <a:ext cx="2286016" cy="1200329"/>
          </a:xfrm>
          <a:prstGeom prst="rect">
            <a:avLst/>
          </a:prstGeom>
          <a:noFill/>
        </p:spPr>
        <p:txBody>
          <a:bodyPr wrap="square" rtlCol="0">
            <a:spAutoFit/>
          </a:bodyPr>
          <a:lstStyle/>
          <a:p>
            <a:r>
              <a:rPr lang="en-CA" b="1" dirty="0" smtClean="0"/>
              <a:t>Racism</a:t>
            </a:r>
          </a:p>
          <a:p>
            <a:r>
              <a:rPr lang="en-CA" dirty="0" smtClean="0"/>
              <a:t>Superiority of the Aryan race, anti-Semitism, eugenics</a:t>
            </a:r>
            <a:endParaRPr lang="en-CA" dirty="0"/>
          </a:p>
        </p:txBody>
      </p:sp>
      <p:sp>
        <p:nvSpPr>
          <p:cNvPr id="7" name="TextBox 6"/>
          <p:cNvSpPr txBox="1"/>
          <p:nvPr/>
        </p:nvSpPr>
        <p:spPr>
          <a:xfrm>
            <a:off x="214282" y="214290"/>
            <a:ext cx="1643074" cy="175432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CA" dirty="0" smtClean="0"/>
              <a:t>Leadership:</a:t>
            </a:r>
          </a:p>
          <a:p>
            <a:r>
              <a:rPr lang="en-CA" dirty="0" smtClean="0"/>
              <a:t>Germany is Hitler, Hitler is Germany</a:t>
            </a:r>
          </a:p>
          <a:p>
            <a:r>
              <a:rPr lang="en-CA" dirty="0" smtClean="0"/>
              <a:t>Total allegiance</a:t>
            </a:r>
            <a:endParaRPr lang="en-CA"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838200"/>
          </a:xfrm>
        </p:spPr>
        <p:txBody>
          <a:bodyPr/>
          <a:lstStyle/>
          <a:p>
            <a:r>
              <a:rPr lang="en-CA" dirty="0" smtClean="0"/>
              <a:t>Consolidating power</a:t>
            </a:r>
            <a:endParaRPr lang="en-CA" dirty="0"/>
          </a:p>
        </p:txBody>
      </p:sp>
      <p:sp>
        <p:nvSpPr>
          <p:cNvPr id="3" name="Content Placeholder 2"/>
          <p:cNvSpPr>
            <a:spLocks noGrp="1"/>
          </p:cNvSpPr>
          <p:nvPr>
            <p:ph idx="1"/>
          </p:nvPr>
        </p:nvSpPr>
        <p:spPr>
          <a:xfrm>
            <a:off x="0" y="1071546"/>
            <a:ext cx="6429388" cy="5786454"/>
          </a:xfrm>
        </p:spPr>
        <p:txBody>
          <a:bodyPr>
            <a:normAutofit lnSpcReduction="10000"/>
          </a:bodyPr>
          <a:lstStyle/>
          <a:p>
            <a:r>
              <a:rPr lang="en-CA" dirty="0" smtClean="0"/>
              <a:t>In November 1932, the Nazi party held 1/3 of the seats in the Reichstag. By 1933 Hitler was named Chancellor.  Capitalizing on the situation he quickly turned Germany into a totalitarian state.</a:t>
            </a:r>
          </a:p>
          <a:p>
            <a:r>
              <a:rPr lang="en-CA" dirty="0" smtClean="0"/>
              <a:t>A fire in the Reichstag was used by Hitler to spread fear of a communist takeover.  Although it is believed the Nazis actually started the fire he used the incident to solidify his power</a:t>
            </a:r>
            <a:endParaRPr lang="en-CA" dirty="0"/>
          </a:p>
        </p:txBody>
      </p:sp>
      <p:pic>
        <p:nvPicPr>
          <p:cNvPr id="2050" name="Picture 2" descr="http://www.solarnavigator.net/history/explorers_history/Germany_Reichstag_fire.jpg"/>
          <p:cNvPicPr>
            <a:picLocks noChangeAspect="1" noChangeArrowheads="1"/>
          </p:cNvPicPr>
          <p:nvPr/>
        </p:nvPicPr>
        <p:blipFill>
          <a:blip r:embed="rId3" cstate="print"/>
          <a:srcRect/>
          <a:stretch>
            <a:fillRect/>
          </a:stretch>
        </p:blipFill>
        <p:spPr bwMode="auto">
          <a:xfrm>
            <a:off x="6215074" y="1714488"/>
            <a:ext cx="2886075" cy="363855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CA" dirty="0" smtClean="0"/>
              <a:t>Hitler passed the Reichstag Fire Decree and Enabling Act in 1933 which made it possible to:</a:t>
            </a:r>
          </a:p>
          <a:p>
            <a:r>
              <a:rPr lang="en-CA" dirty="0" smtClean="0"/>
              <a:t>Restrict personal freedom, freedom of opinion, freedom of the press, and freedom of organization and assembly</a:t>
            </a:r>
          </a:p>
          <a:p>
            <a:r>
              <a:rPr lang="en-CA" dirty="0" smtClean="0"/>
              <a:t>Eliminate the privacy of mail, telegrams, and phone conversations</a:t>
            </a:r>
          </a:p>
          <a:p>
            <a:r>
              <a:rPr lang="en-CA" dirty="0" smtClean="0"/>
              <a:t>Eliminate the need for warrants to conduct searches</a:t>
            </a:r>
          </a:p>
          <a:p>
            <a:r>
              <a:rPr lang="en-CA" dirty="0" smtClean="0"/>
              <a:t>Pass legislation through the office of the Chancellor without the approval of the Reichstag</a:t>
            </a:r>
          </a:p>
          <a:p>
            <a:r>
              <a:rPr lang="en-CA" dirty="0" smtClean="0"/>
              <a:t>Ban all political parties except the Nazi party</a:t>
            </a:r>
            <a:endParaRPr lang="en-CA"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71546"/>
            <a:ext cx="9144000" cy="5786454"/>
          </a:xfrm>
        </p:spPr>
        <p:txBody>
          <a:bodyPr>
            <a:normAutofit lnSpcReduction="10000"/>
          </a:bodyPr>
          <a:lstStyle/>
          <a:p>
            <a:r>
              <a:rPr lang="en-CA" dirty="0" smtClean="0"/>
              <a:t>Germany has become a dictatorship by 1933</a:t>
            </a:r>
          </a:p>
          <a:p>
            <a:r>
              <a:rPr lang="en-CA" dirty="0" smtClean="0"/>
              <a:t>The Nazis purged Germany of opposition to them</a:t>
            </a:r>
          </a:p>
          <a:p>
            <a:r>
              <a:rPr lang="en-CA" dirty="0" smtClean="0"/>
              <a:t>When President Hindenburg died August 19, 1934, Hitler declared himself </a:t>
            </a:r>
            <a:r>
              <a:rPr lang="en-CA" i="1" dirty="0" err="1" smtClean="0"/>
              <a:t>Führer</a:t>
            </a:r>
            <a:endParaRPr lang="en-CA" i="1" dirty="0" smtClean="0"/>
          </a:p>
          <a:p>
            <a:r>
              <a:rPr lang="en-CA" dirty="0" smtClean="0"/>
              <a:t>While individual rights suffered, the economy benefitted: 6 million Germans were unemployed in 1932, in 1936 only 1 million were unemployed</a:t>
            </a:r>
          </a:p>
          <a:p>
            <a:r>
              <a:rPr lang="en-CA" dirty="0" smtClean="0"/>
              <a:t>Foreign imports were restricted to promote German products designed to achieve </a:t>
            </a:r>
            <a:r>
              <a:rPr lang="en-CA" b="1" u="sng" dirty="0" smtClean="0"/>
              <a:t>autarky</a:t>
            </a:r>
            <a:r>
              <a:rPr lang="en-CA" dirty="0" smtClean="0"/>
              <a:t> (self-sufficiency and independence from other nations)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90518" y="214290"/>
            <a:ext cx="8839200" cy="2538434"/>
          </a:xfrm>
        </p:spPr>
        <p:txBody>
          <a:bodyPr>
            <a:noAutofit/>
          </a:bodyPr>
          <a:lstStyle/>
          <a:p>
            <a:pPr algn="l"/>
            <a:r>
              <a:rPr lang="en-CA" sz="2800" dirty="0" smtClean="0"/>
              <a:t>We’ve already looked at responses to classical liberalism (Classical conservatism, Marxism, socialism, and welfare capitalism).</a:t>
            </a:r>
          </a:p>
          <a:p>
            <a:pPr algn="l"/>
            <a:r>
              <a:rPr lang="en-CA" sz="2800" dirty="0" smtClean="0"/>
              <a:t>Now we will look at ideologies that completely rejected liberalism in favour of totalitarian systems of government such as the Soviet Union and Nazi Germany.</a:t>
            </a:r>
            <a:endParaRPr lang="en-CA" sz="2800" dirty="0"/>
          </a:p>
        </p:txBody>
      </p:sp>
      <p:pic>
        <p:nvPicPr>
          <p:cNvPr id="21506" name="Picture 2" descr="http://scrapetv.com/News/News%20Pages/Everyone%20Else/images-3/lenin-october-revolution.jpg"/>
          <p:cNvPicPr>
            <a:picLocks noChangeAspect="1" noChangeArrowheads="1"/>
          </p:cNvPicPr>
          <p:nvPr/>
        </p:nvPicPr>
        <p:blipFill>
          <a:blip r:embed="rId3" cstate="print"/>
          <a:srcRect/>
          <a:stretch>
            <a:fillRect/>
          </a:stretch>
        </p:blipFill>
        <p:spPr bwMode="auto">
          <a:xfrm>
            <a:off x="71406" y="2714620"/>
            <a:ext cx="3016225" cy="4071966"/>
          </a:xfrm>
          <a:prstGeom prst="rect">
            <a:avLst/>
          </a:prstGeom>
          <a:ln>
            <a:noFill/>
          </a:ln>
          <a:effectLst>
            <a:softEdge rad="112500"/>
          </a:effectLst>
        </p:spPr>
      </p:pic>
      <p:pic>
        <p:nvPicPr>
          <p:cNvPr id="21508" name="Picture 4" descr="http://www.culturejamforlife.com/nobama2008/images/hitler.jpg"/>
          <p:cNvPicPr>
            <a:picLocks noChangeAspect="1" noChangeArrowheads="1"/>
          </p:cNvPicPr>
          <p:nvPr/>
        </p:nvPicPr>
        <p:blipFill>
          <a:blip r:embed="rId4" cstate="print"/>
          <a:srcRect/>
          <a:stretch>
            <a:fillRect/>
          </a:stretch>
        </p:blipFill>
        <p:spPr bwMode="auto">
          <a:xfrm>
            <a:off x="5915057" y="2786058"/>
            <a:ext cx="3228975" cy="4071942"/>
          </a:xfrm>
          <a:prstGeom prst="rect">
            <a:avLst/>
          </a:prstGeom>
          <a:ln>
            <a:noFill/>
          </a:ln>
          <a:effectLst>
            <a:softEdge rad="112500"/>
          </a:effectLst>
        </p:spPr>
      </p:pic>
      <p:pic>
        <p:nvPicPr>
          <p:cNvPr id="21510" name="Picture 6" descr="http://www.mishalov.com/images/stalin.web.jpg"/>
          <p:cNvPicPr>
            <a:picLocks noChangeAspect="1" noChangeArrowheads="1"/>
          </p:cNvPicPr>
          <p:nvPr/>
        </p:nvPicPr>
        <p:blipFill>
          <a:blip r:embed="rId5" cstate="print"/>
          <a:srcRect/>
          <a:stretch>
            <a:fillRect/>
          </a:stretch>
        </p:blipFill>
        <p:spPr bwMode="auto">
          <a:xfrm>
            <a:off x="2958578" y="2714620"/>
            <a:ext cx="2970743" cy="4143404"/>
          </a:xfrm>
          <a:prstGeom prst="rect">
            <a:avLst/>
          </a:prstGeom>
          <a:ln>
            <a:noFill/>
          </a:ln>
          <a:effectLst>
            <a:softEdge rad="112500"/>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838200"/>
          </a:xfrm>
        </p:spPr>
        <p:txBody>
          <a:bodyPr/>
          <a:lstStyle/>
          <a:p>
            <a:r>
              <a:rPr lang="en-CA" dirty="0" smtClean="0"/>
              <a:t>Nazi Eugenics</a:t>
            </a:r>
            <a:endParaRPr lang="en-CA" dirty="0"/>
          </a:p>
        </p:txBody>
      </p:sp>
      <p:sp>
        <p:nvSpPr>
          <p:cNvPr id="3" name="Content Placeholder 2"/>
          <p:cNvSpPr>
            <a:spLocks noGrp="1"/>
          </p:cNvSpPr>
          <p:nvPr>
            <p:ph idx="1"/>
          </p:nvPr>
        </p:nvSpPr>
        <p:spPr>
          <a:xfrm>
            <a:off x="0" y="1071546"/>
            <a:ext cx="9144000" cy="5786454"/>
          </a:xfrm>
        </p:spPr>
        <p:txBody>
          <a:bodyPr/>
          <a:lstStyle/>
          <a:p>
            <a:r>
              <a:rPr lang="en-CA" dirty="0" smtClean="0"/>
              <a:t>Nazi ideology promoted the superiority of the Aryan race and </a:t>
            </a:r>
            <a:r>
              <a:rPr lang="en-CA" b="1" u="sng" dirty="0" smtClean="0"/>
              <a:t>eugenics</a:t>
            </a:r>
            <a:r>
              <a:rPr lang="en-CA" dirty="0" smtClean="0"/>
              <a:t>-controlling human reproduction so that desirable genetic traits are encouraged and undesirable traits are eliminated</a:t>
            </a:r>
          </a:p>
          <a:p>
            <a:r>
              <a:rPr lang="en-CA" dirty="0" smtClean="0"/>
              <a:t>9-11 million people, including 6 million Jews, who were considered </a:t>
            </a:r>
            <a:r>
              <a:rPr lang="en-CA" i="1" dirty="0" err="1" smtClean="0"/>
              <a:t>Untermenschen</a:t>
            </a:r>
            <a:r>
              <a:rPr lang="en-CA" i="1" dirty="0" smtClean="0"/>
              <a:t> </a:t>
            </a:r>
            <a:r>
              <a:rPr lang="en-CA" dirty="0" smtClean="0"/>
              <a:t>(sub-humans) and were killed by the Nazis</a:t>
            </a:r>
          </a:p>
          <a:p>
            <a:pPr>
              <a:buNone/>
            </a:pPr>
            <a:endParaRPr lang="en-C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r>
              <a:rPr lang="en-C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Read the GET TO THE SOURCE section at the top of page 190 and we’ll discuss it</a:t>
            </a:r>
            <a:endParaRPr lang="en-CA"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 y="1000108"/>
            <a:ext cx="5286412" cy="5857892"/>
          </a:xfrm>
        </p:spPr>
        <p:txBody>
          <a:bodyPr/>
          <a:lstStyle/>
          <a:p>
            <a:r>
              <a:rPr lang="en-CA" dirty="0" smtClean="0"/>
              <a:t>The strict enforcement of law and order gave people a sense of security</a:t>
            </a:r>
          </a:p>
          <a:p>
            <a:r>
              <a:rPr lang="en-CA" dirty="0" smtClean="0"/>
              <a:t>Transportation improved</a:t>
            </a:r>
          </a:p>
          <a:p>
            <a:r>
              <a:rPr lang="en-CA" dirty="0" smtClean="0"/>
              <a:t>Rallies and propaganda brought hope and confidence</a:t>
            </a:r>
          </a:p>
          <a:p>
            <a:pPr>
              <a:buNone/>
            </a:pPr>
            <a:r>
              <a:rPr lang="en-C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Hitler “is my mother and my father.  He keeps me safe from all harm”</a:t>
            </a:r>
            <a:endParaRPr lang="en-C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050" name="Picture 2" descr="http://www.orange-papers.org/orange-Tom+Diana_Mosley-Nuremberg2.png"/>
          <p:cNvPicPr>
            <a:picLocks noChangeAspect="1" noChangeArrowheads="1"/>
          </p:cNvPicPr>
          <p:nvPr/>
        </p:nvPicPr>
        <p:blipFill>
          <a:blip r:embed="rId3" cstate="print"/>
          <a:srcRect/>
          <a:stretch>
            <a:fillRect/>
          </a:stretch>
        </p:blipFill>
        <p:spPr bwMode="auto">
          <a:xfrm>
            <a:off x="5072066" y="1214422"/>
            <a:ext cx="4008434" cy="4492424"/>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838200"/>
          </a:xfrm>
        </p:spPr>
        <p:txBody>
          <a:bodyPr/>
          <a:lstStyle/>
          <a:p>
            <a:r>
              <a:rPr lang="en-CA" dirty="0" smtClean="0"/>
              <a:t>Women and youth</a:t>
            </a:r>
            <a:endParaRPr lang="en-CA" dirty="0"/>
          </a:p>
        </p:txBody>
      </p:sp>
      <p:sp>
        <p:nvSpPr>
          <p:cNvPr id="3" name="Content Placeholder 2"/>
          <p:cNvSpPr>
            <a:spLocks noGrp="1"/>
          </p:cNvSpPr>
          <p:nvPr>
            <p:ph idx="1"/>
          </p:nvPr>
        </p:nvSpPr>
        <p:spPr>
          <a:xfrm>
            <a:off x="0" y="1071546"/>
            <a:ext cx="9144000" cy="5786454"/>
          </a:xfrm>
        </p:spPr>
        <p:txBody>
          <a:bodyPr/>
          <a:lstStyle/>
          <a:p>
            <a:r>
              <a:rPr lang="en-CA" dirty="0" smtClean="0"/>
              <a:t>Nazi Germany was a patriarchy dominated society.  Women were primarily to stay at home and raise children</a:t>
            </a:r>
          </a:p>
          <a:p>
            <a:r>
              <a:rPr lang="en-CA" dirty="0" smtClean="0"/>
              <a:t>Couples were rewarded for having children (pg 192)</a:t>
            </a:r>
          </a:p>
          <a:p>
            <a:r>
              <a:rPr lang="en-CA" dirty="0" smtClean="0"/>
              <a:t>The Nazis also saw the importance of young people as the future of the Reich</a:t>
            </a:r>
          </a:p>
          <a:p>
            <a:r>
              <a:rPr lang="en-CA" dirty="0" smtClean="0"/>
              <a:t>Children were active participants in Nazism and were even encouraged to report anti-Nazi acts even by their parents</a:t>
            </a:r>
            <a:endParaRPr lang="en-C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4"/>
            <a:ext cx="8686800" cy="838200"/>
          </a:xfrm>
        </p:spPr>
        <p:txBody>
          <a:bodyPr/>
          <a:lstStyle/>
          <a:p>
            <a:r>
              <a:rPr lang="en-CA" dirty="0" smtClean="0"/>
              <a:t>Why did totalitarianism emerge?</a:t>
            </a:r>
            <a:endParaRPr lang="en-CA" dirty="0"/>
          </a:p>
        </p:txBody>
      </p:sp>
      <p:sp>
        <p:nvSpPr>
          <p:cNvPr id="5" name="Content Placeholder 4"/>
          <p:cNvSpPr>
            <a:spLocks noGrp="1"/>
          </p:cNvSpPr>
          <p:nvPr>
            <p:ph idx="1"/>
          </p:nvPr>
        </p:nvSpPr>
        <p:spPr>
          <a:xfrm>
            <a:off x="142844" y="1071546"/>
            <a:ext cx="8858312" cy="5786454"/>
          </a:xfrm>
        </p:spPr>
        <p:txBody>
          <a:bodyPr/>
          <a:lstStyle/>
          <a:p>
            <a:r>
              <a:rPr lang="en-CA"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Communism</a:t>
            </a:r>
            <a:r>
              <a:rPr lang="en-CA" dirty="0" smtClean="0"/>
              <a:t> and </a:t>
            </a:r>
            <a:r>
              <a:rPr lang="en-CA"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Fascism</a:t>
            </a:r>
            <a:r>
              <a:rPr lang="en-CA" dirty="0" smtClean="0"/>
              <a:t> were the two most influential ideologies to reject liberalism and both used totalitarian forms of government.</a:t>
            </a:r>
          </a:p>
          <a:p>
            <a:r>
              <a:rPr lang="en-CA"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Totalitarianism</a:t>
            </a:r>
            <a:r>
              <a:rPr lang="en-CA" dirty="0" smtClean="0"/>
              <a:t> means complete control of the government over the public and private lives of its citizens.</a:t>
            </a:r>
          </a:p>
          <a:p>
            <a:endParaRPr lang="en-CA" dirty="0" smtClean="0"/>
          </a:p>
          <a:p>
            <a:pPr>
              <a:buNone/>
            </a:pPr>
            <a:r>
              <a:rPr lang="en-CA" b="1" dirty="0" smtClean="0">
                <a:ln w="1905"/>
                <a:solidFill>
                  <a:schemeClr val="accent3"/>
                </a:solidFill>
                <a:effectLst>
                  <a:innerShdw blurRad="69850" dist="43180" dir="5400000">
                    <a:srgbClr val="000000">
                      <a:alpha val="65000"/>
                    </a:srgbClr>
                  </a:innerShdw>
                </a:effectLst>
              </a:rPr>
              <a:t>“Everything within the state, nothing outside the state, nothing against the state.”</a:t>
            </a:r>
          </a:p>
          <a:p>
            <a:pPr>
              <a:buNone/>
            </a:pPr>
            <a:r>
              <a:rPr lang="en-CA" b="1" dirty="0" smtClean="0">
                <a:ln w="1905"/>
                <a:solidFill>
                  <a:schemeClr val="accent3"/>
                </a:solidFill>
                <a:effectLst>
                  <a:innerShdw blurRad="69850" dist="43180" dir="5400000">
                    <a:srgbClr val="000000">
                      <a:alpha val="65000"/>
                    </a:srgbClr>
                  </a:innerShdw>
                </a:effectLst>
              </a:rPr>
              <a:t>						-Benito Mussolini</a:t>
            </a:r>
            <a:endParaRPr lang="en-CA" b="1" dirty="0">
              <a:ln w="1905"/>
              <a:solidFill>
                <a:schemeClr val="accent3"/>
              </a:solidFill>
              <a:effectLst>
                <a:innerShdw blurRad="69850" dist="43180" dir="5400000">
                  <a:srgbClr val="000000">
                    <a:alpha val="65000"/>
                  </a:srgbClr>
                </a:inn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idx="1"/>
          </p:nvPr>
        </p:nvSpPr>
        <p:spPr>
          <a:xfrm>
            <a:off x="357158" y="3852874"/>
            <a:ext cx="8458200" cy="2147894"/>
          </a:xfrm>
        </p:spPr>
        <p:txBody>
          <a:bodyPr>
            <a:normAutofit/>
          </a:bodyPr>
          <a:lstStyle/>
          <a:p>
            <a:pPr algn="l"/>
            <a:r>
              <a:rPr lang="en-CA" sz="2400" dirty="0" smtClean="0"/>
              <a:t>Totalitarian regimes are responding to what they see as dangerous and destabilizing changes.  They consider the existing society in need of a complete transformation.</a:t>
            </a:r>
          </a:p>
          <a:p>
            <a:pPr algn="l"/>
            <a:endParaRPr lang="en-CA" sz="2400" dirty="0" smtClean="0"/>
          </a:p>
          <a:p>
            <a:r>
              <a:rPr lang="en-CA" sz="2400" dirty="0" smtClean="0"/>
              <a:t>These transformations may be...</a:t>
            </a:r>
            <a:endParaRPr lang="en-CA" sz="2400" dirty="0"/>
          </a:p>
        </p:txBody>
      </p:sp>
      <p:sp>
        <p:nvSpPr>
          <p:cNvPr id="12" name="Title 11"/>
          <p:cNvSpPr>
            <a:spLocks noGrp="1"/>
          </p:cNvSpPr>
          <p:nvPr>
            <p:ph type="title"/>
          </p:nvPr>
        </p:nvSpPr>
        <p:spPr/>
        <p:txBody>
          <a:bodyPr/>
          <a:lstStyle/>
          <a:p>
            <a:r>
              <a:rPr lang="en-CA" dirty="0" smtClean="0"/>
              <a:t>The nature of totalitarian regimes</a:t>
            </a:r>
            <a:endParaRPr lang="en-C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r>
              <a:rPr lang="en-CA" sz="2800" b="1" dirty="0" smtClean="0"/>
              <a:t>radical</a:t>
            </a:r>
            <a:endParaRPr lang="en-CA" sz="2800" b="1" dirty="0"/>
          </a:p>
        </p:txBody>
      </p:sp>
      <p:sp>
        <p:nvSpPr>
          <p:cNvPr id="7" name="Text Placeholder 6"/>
          <p:cNvSpPr>
            <a:spLocks noGrp="1"/>
          </p:cNvSpPr>
          <p:nvPr>
            <p:ph type="body" sz="half" idx="3"/>
          </p:nvPr>
        </p:nvSpPr>
        <p:spPr/>
        <p:txBody>
          <a:bodyPr>
            <a:normAutofit/>
          </a:bodyPr>
          <a:lstStyle/>
          <a:p>
            <a:r>
              <a:rPr lang="en-CA" sz="2800" b="1" dirty="0" smtClean="0"/>
              <a:t>reactionary</a:t>
            </a:r>
            <a:endParaRPr lang="en-CA" sz="2800" b="1" dirty="0"/>
          </a:p>
        </p:txBody>
      </p:sp>
      <p:sp>
        <p:nvSpPr>
          <p:cNvPr id="6" name="Content Placeholder 5"/>
          <p:cNvSpPr>
            <a:spLocks noGrp="1"/>
          </p:cNvSpPr>
          <p:nvPr>
            <p:ph sz="quarter" idx="2"/>
          </p:nvPr>
        </p:nvSpPr>
        <p:spPr/>
        <p:txBody>
          <a:bodyPr/>
          <a:lstStyle/>
          <a:p>
            <a:r>
              <a:rPr lang="en-CA" dirty="0" smtClean="0"/>
              <a:t>As in the USSR</a:t>
            </a:r>
          </a:p>
          <a:p>
            <a:r>
              <a:rPr lang="en-CA" dirty="0" smtClean="0"/>
              <a:t>The change desired is a move toward the far left side of the economic spectrum and a complete rejection of political and economic traditions of the past</a:t>
            </a:r>
            <a:endParaRPr lang="en-CA" dirty="0"/>
          </a:p>
        </p:txBody>
      </p:sp>
      <p:sp>
        <p:nvSpPr>
          <p:cNvPr id="8" name="Content Placeholder 7"/>
          <p:cNvSpPr>
            <a:spLocks noGrp="1"/>
          </p:cNvSpPr>
          <p:nvPr>
            <p:ph sz="quarter" idx="4"/>
          </p:nvPr>
        </p:nvSpPr>
        <p:spPr/>
        <p:txBody>
          <a:bodyPr/>
          <a:lstStyle/>
          <a:p>
            <a:r>
              <a:rPr lang="en-CA" dirty="0" smtClean="0"/>
              <a:t>As in Nazi Germany</a:t>
            </a:r>
          </a:p>
          <a:p>
            <a:r>
              <a:rPr lang="en-CA" dirty="0" smtClean="0"/>
              <a:t>The change desired is a move toward an idealized past and an acceptance of economic inequality (accepting the belief that some people are naturally better than others.) </a:t>
            </a:r>
            <a:endParaRPr lang="en-C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p:cNvSpPr/>
          <p:nvPr/>
        </p:nvSpPr>
        <p:spPr>
          <a:xfrm>
            <a:off x="2071670" y="857232"/>
            <a:ext cx="5000660" cy="500066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cxnSp>
        <p:nvCxnSpPr>
          <p:cNvPr id="9" name="Straight Connector 8"/>
          <p:cNvCxnSpPr>
            <a:stCxn id="26" idx="0"/>
            <a:endCxn id="26" idx="4"/>
          </p:cNvCxnSpPr>
          <p:nvPr/>
        </p:nvCxnSpPr>
        <p:spPr>
          <a:xfrm rot="16200000" flipH="1">
            <a:off x="2071670" y="3357562"/>
            <a:ext cx="5000660" cy="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a:stCxn id="26" idx="6"/>
            <a:endCxn id="26" idx="2"/>
          </p:cNvCxnSpPr>
          <p:nvPr/>
        </p:nvCxnSpPr>
        <p:spPr>
          <a:xfrm flipH="1">
            <a:off x="2071670" y="3357562"/>
            <a:ext cx="5000660" cy="0"/>
          </a:xfrm>
          <a:prstGeom prst="line">
            <a:avLst/>
          </a:prstGeom>
        </p:spPr>
        <p:style>
          <a:lnRef idx="3">
            <a:schemeClr val="dk1"/>
          </a:lnRef>
          <a:fillRef idx="0">
            <a:schemeClr val="dk1"/>
          </a:fillRef>
          <a:effectRef idx="2">
            <a:schemeClr val="dk1"/>
          </a:effectRef>
          <a:fontRef idx="minor">
            <a:schemeClr val="tx1"/>
          </a:fontRef>
        </p:style>
      </p:cxnSp>
      <p:sp>
        <p:nvSpPr>
          <p:cNvPr id="31" name="TextBox 30"/>
          <p:cNvSpPr txBox="1"/>
          <p:nvPr/>
        </p:nvSpPr>
        <p:spPr>
          <a:xfrm>
            <a:off x="3786182" y="214290"/>
            <a:ext cx="1643074" cy="646331"/>
          </a:xfrm>
          <a:prstGeom prst="rect">
            <a:avLst/>
          </a:prstGeom>
          <a:noFill/>
        </p:spPr>
        <p:txBody>
          <a:bodyPr wrap="square" rtlCol="0">
            <a:spAutoFit/>
          </a:bodyPr>
          <a:lstStyle/>
          <a:p>
            <a:pPr algn="ctr"/>
            <a:r>
              <a:rPr lang="en-CA" dirty="0" smtClean="0"/>
              <a:t>Political Freedom</a:t>
            </a:r>
            <a:endParaRPr lang="en-CA" dirty="0"/>
          </a:p>
        </p:txBody>
      </p:sp>
      <p:sp>
        <p:nvSpPr>
          <p:cNvPr id="32" name="TextBox 31"/>
          <p:cNvSpPr txBox="1"/>
          <p:nvPr/>
        </p:nvSpPr>
        <p:spPr>
          <a:xfrm>
            <a:off x="7072330" y="3071810"/>
            <a:ext cx="1643074" cy="646331"/>
          </a:xfrm>
          <a:prstGeom prst="rect">
            <a:avLst/>
          </a:prstGeom>
          <a:noFill/>
        </p:spPr>
        <p:txBody>
          <a:bodyPr wrap="square" rtlCol="0">
            <a:spAutoFit/>
          </a:bodyPr>
          <a:lstStyle/>
          <a:p>
            <a:pPr algn="ctr"/>
            <a:r>
              <a:rPr lang="en-CA" dirty="0" smtClean="0"/>
              <a:t>Economic</a:t>
            </a:r>
          </a:p>
          <a:p>
            <a:pPr algn="ctr"/>
            <a:r>
              <a:rPr lang="en-CA" dirty="0" smtClean="0"/>
              <a:t>Freedom</a:t>
            </a:r>
            <a:endParaRPr lang="en-CA" dirty="0"/>
          </a:p>
        </p:txBody>
      </p:sp>
      <p:sp>
        <p:nvSpPr>
          <p:cNvPr id="33" name="TextBox 32"/>
          <p:cNvSpPr txBox="1"/>
          <p:nvPr/>
        </p:nvSpPr>
        <p:spPr>
          <a:xfrm>
            <a:off x="3714744" y="5857892"/>
            <a:ext cx="1643074" cy="646331"/>
          </a:xfrm>
          <a:prstGeom prst="rect">
            <a:avLst/>
          </a:prstGeom>
          <a:noFill/>
        </p:spPr>
        <p:txBody>
          <a:bodyPr wrap="square" rtlCol="0">
            <a:spAutoFit/>
          </a:bodyPr>
          <a:lstStyle/>
          <a:p>
            <a:pPr algn="ctr"/>
            <a:r>
              <a:rPr lang="en-CA" dirty="0" smtClean="0"/>
              <a:t>Political Control</a:t>
            </a:r>
            <a:endParaRPr lang="en-CA" dirty="0"/>
          </a:p>
        </p:txBody>
      </p:sp>
      <p:sp>
        <p:nvSpPr>
          <p:cNvPr id="34" name="TextBox 33"/>
          <p:cNvSpPr txBox="1"/>
          <p:nvPr/>
        </p:nvSpPr>
        <p:spPr>
          <a:xfrm>
            <a:off x="428596" y="3071810"/>
            <a:ext cx="1643074" cy="646331"/>
          </a:xfrm>
          <a:prstGeom prst="rect">
            <a:avLst/>
          </a:prstGeom>
          <a:noFill/>
        </p:spPr>
        <p:txBody>
          <a:bodyPr wrap="square" rtlCol="0">
            <a:spAutoFit/>
          </a:bodyPr>
          <a:lstStyle/>
          <a:p>
            <a:pPr algn="ctr"/>
            <a:r>
              <a:rPr lang="en-CA" dirty="0" smtClean="0"/>
              <a:t>Economic Control</a:t>
            </a:r>
            <a:endParaRPr lang="en-CA" dirty="0"/>
          </a:p>
        </p:txBody>
      </p:sp>
      <p:sp>
        <p:nvSpPr>
          <p:cNvPr id="35" name="TextBox 34"/>
          <p:cNvSpPr txBox="1"/>
          <p:nvPr/>
        </p:nvSpPr>
        <p:spPr>
          <a:xfrm rot="2785530">
            <a:off x="1938453" y="4861998"/>
            <a:ext cx="1690869" cy="369332"/>
          </a:xfrm>
          <a:prstGeom prst="rect">
            <a:avLst/>
          </a:prstGeom>
          <a:noFill/>
        </p:spPr>
        <p:txBody>
          <a:bodyPr wrap="square" rtlCol="0">
            <a:prstTxWarp prst="textArchDown">
              <a:avLst>
                <a:gd name="adj" fmla="val 19575000"/>
              </a:avLst>
            </a:prstTxWarp>
            <a:spAutoFit/>
          </a:bodyPr>
          <a:lstStyle/>
          <a:p>
            <a:pPr algn="ctr"/>
            <a:r>
              <a:rPr lang="en-CA"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Totalitarianism</a:t>
            </a:r>
            <a:endParaRPr lang="en-CA" i="1" dirty="0"/>
          </a:p>
        </p:txBody>
      </p:sp>
      <p:sp>
        <p:nvSpPr>
          <p:cNvPr id="36" name="TextBox 35"/>
          <p:cNvSpPr txBox="1"/>
          <p:nvPr/>
        </p:nvSpPr>
        <p:spPr>
          <a:xfrm rot="2683446">
            <a:off x="5464249" y="1463447"/>
            <a:ext cx="1643074" cy="369332"/>
          </a:xfrm>
          <a:prstGeom prst="rect">
            <a:avLst/>
          </a:prstGeom>
          <a:noFill/>
        </p:spPr>
        <p:txBody>
          <a:bodyPr wrap="square" rtlCol="0">
            <a:prstTxWarp prst="textArchUp">
              <a:avLst/>
            </a:prstTxWarp>
            <a:spAutoFit/>
          </a:bodyPr>
          <a:lstStyle/>
          <a:p>
            <a:pPr algn="ctr"/>
            <a:r>
              <a:rPr lang="en-C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Anarchy</a:t>
            </a:r>
            <a:endParaRPr lang="en-C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7" name="Flowchart: Connector 36"/>
          <p:cNvSpPr/>
          <p:nvPr/>
        </p:nvSpPr>
        <p:spPr>
          <a:xfrm>
            <a:off x="4786314" y="2643182"/>
            <a:ext cx="214314" cy="21431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Flowchart: Connector 37"/>
          <p:cNvSpPr/>
          <p:nvPr/>
        </p:nvSpPr>
        <p:spPr>
          <a:xfrm>
            <a:off x="5643570" y="2000240"/>
            <a:ext cx="214314" cy="21431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Flowchart: Connector 38"/>
          <p:cNvSpPr/>
          <p:nvPr/>
        </p:nvSpPr>
        <p:spPr>
          <a:xfrm>
            <a:off x="2071670" y="3857628"/>
            <a:ext cx="214314" cy="214314"/>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40" name="Flowchart: Connector 39"/>
          <p:cNvSpPr/>
          <p:nvPr/>
        </p:nvSpPr>
        <p:spPr>
          <a:xfrm>
            <a:off x="3714744" y="5572140"/>
            <a:ext cx="214314" cy="214314"/>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41" name="TextBox 40"/>
          <p:cNvSpPr txBox="1"/>
          <p:nvPr/>
        </p:nvSpPr>
        <p:spPr>
          <a:xfrm>
            <a:off x="4929190" y="2559602"/>
            <a:ext cx="1000132" cy="369332"/>
          </a:xfrm>
          <a:prstGeom prst="rect">
            <a:avLst/>
          </a:prstGeom>
          <a:noFill/>
        </p:spPr>
        <p:txBody>
          <a:bodyPr wrap="square" rtlCol="0">
            <a:spAutoFit/>
          </a:bodyPr>
          <a:lstStyle/>
          <a:p>
            <a:r>
              <a:rPr lang="en-CA" dirty="0" smtClean="0"/>
              <a:t>Canada</a:t>
            </a:r>
            <a:endParaRPr lang="en-CA" dirty="0"/>
          </a:p>
        </p:txBody>
      </p:sp>
      <p:sp>
        <p:nvSpPr>
          <p:cNvPr id="42" name="TextBox 41"/>
          <p:cNvSpPr txBox="1"/>
          <p:nvPr/>
        </p:nvSpPr>
        <p:spPr>
          <a:xfrm>
            <a:off x="5000628" y="1428736"/>
            <a:ext cx="1000132" cy="646331"/>
          </a:xfrm>
          <a:prstGeom prst="rect">
            <a:avLst/>
          </a:prstGeom>
          <a:noFill/>
        </p:spPr>
        <p:txBody>
          <a:bodyPr wrap="square" rtlCol="0">
            <a:spAutoFit/>
          </a:bodyPr>
          <a:lstStyle/>
          <a:p>
            <a:r>
              <a:rPr lang="en-CA" dirty="0" smtClean="0"/>
              <a:t>United States</a:t>
            </a:r>
            <a:endParaRPr lang="en-CA" dirty="0"/>
          </a:p>
        </p:txBody>
      </p:sp>
      <p:sp>
        <p:nvSpPr>
          <p:cNvPr id="43" name="TextBox 42"/>
          <p:cNvSpPr txBox="1"/>
          <p:nvPr/>
        </p:nvSpPr>
        <p:spPr>
          <a:xfrm>
            <a:off x="2214546" y="3774048"/>
            <a:ext cx="1000132" cy="369332"/>
          </a:xfrm>
          <a:prstGeom prst="rect">
            <a:avLst/>
          </a:prstGeom>
          <a:noFill/>
        </p:spPr>
        <p:txBody>
          <a:bodyPr wrap="square" rtlCol="0">
            <a:spAutoFit/>
          </a:bodyPr>
          <a:lstStyle/>
          <a:p>
            <a:r>
              <a:rPr lang="en-CA" dirty="0" smtClean="0"/>
              <a:t>USSR</a:t>
            </a:r>
            <a:endParaRPr lang="en-CA" dirty="0"/>
          </a:p>
        </p:txBody>
      </p:sp>
      <p:sp>
        <p:nvSpPr>
          <p:cNvPr id="44" name="TextBox 43"/>
          <p:cNvSpPr txBox="1"/>
          <p:nvPr/>
        </p:nvSpPr>
        <p:spPr>
          <a:xfrm>
            <a:off x="3428992" y="4997247"/>
            <a:ext cx="1143008" cy="646331"/>
          </a:xfrm>
          <a:prstGeom prst="rect">
            <a:avLst/>
          </a:prstGeom>
          <a:noFill/>
        </p:spPr>
        <p:txBody>
          <a:bodyPr wrap="square" rtlCol="0">
            <a:spAutoFit/>
          </a:bodyPr>
          <a:lstStyle/>
          <a:p>
            <a:r>
              <a:rPr lang="en-CA" dirty="0" smtClean="0"/>
              <a:t>Nazi Germany</a:t>
            </a:r>
            <a:endParaRPr lang="en-CA" dirty="0"/>
          </a:p>
        </p:txBody>
      </p:sp>
      <p:sp>
        <p:nvSpPr>
          <p:cNvPr id="45" name="TextBox 44"/>
          <p:cNvSpPr txBox="1"/>
          <p:nvPr/>
        </p:nvSpPr>
        <p:spPr>
          <a:xfrm>
            <a:off x="5929322" y="6417254"/>
            <a:ext cx="3214678" cy="369332"/>
          </a:xfrm>
          <a:prstGeom prst="rect">
            <a:avLst/>
          </a:prstGeom>
          <a:noFill/>
        </p:spPr>
        <p:txBody>
          <a:bodyPr wrap="square" rtlCol="0">
            <a:spAutoFit/>
          </a:bodyPr>
          <a:lstStyle/>
          <a:p>
            <a:r>
              <a:rPr lang="en-CA" dirty="0" smtClean="0"/>
              <a:t>Refer to page 168 of your text</a:t>
            </a:r>
            <a:endParaRPr lang="en-C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357166"/>
            <a:ext cx="8715436" cy="6124754"/>
          </a:xfrm>
          <a:prstGeom prst="rect">
            <a:avLst/>
          </a:prstGeom>
          <a:noFill/>
        </p:spPr>
        <p:txBody>
          <a:bodyPr wrap="square" rtlCol="0">
            <a:spAutoFit/>
          </a:bodyPr>
          <a:lstStyle/>
          <a:p>
            <a:r>
              <a:rPr lang="en-CA" sz="2800" dirty="0" smtClean="0"/>
              <a:t>Like most ideologies, totalitarian regimes provide an account of the past, and explanation of the present, and a vision for the future.  However, the extensive use of propaganda, coercive power, and communications technologies ensure the totalitarian governments maintain strict control over their citizens.  This can include:</a:t>
            </a:r>
          </a:p>
          <a:p>
            <a:pPr>
              <a:buFont typeface="Arial" pitchFamily="34" charset="0"/>
              <a:buChar char="•"/>
            </a:pPr>
            <a:r>
              <a:rPr lang="en-CA" sz="2800" dirty="0" smtClean="0"/>
              <a:t> Extensive local, regional, and national organization</a:t>
            </a:r>
          </a:p>
          <a:p>
            <a:pPr>
              <a:buFont typeface="Arial" pitchFamily="34" charset="0"/>
              <a:buChar char="•"/>
            </a:pPr>
            <a:r>
              <a:rPr lang="en-CA" sz="2800" dirty="0"/>
              <a:t> Y</a:t>
            </a:r>
            <a:r>
              <a:rPr lang="en-CA" sz="2800" dirty="0" smtClean="0"/>
              <a:t>outh, professional, cultural, and athletic groups (often forced participation)</a:t>
            </a:r>
          </a:p>
          <a:p>
            <a:pPr>
              <a:buFont typeface="Arial" pitchFamily="34" charset="0"/>
              <a:buChar char="•"/>
            </a:pPr>
            <a:r>
              <a:rPr lang="en-CA" sz="2800" dirty="0" smtClean="0"/>
              <a:t> A secret police using terror</a:t>
            </a:r>
          </a:p>
          <a:p>
            <a:pPr>
              <a:buFont typeface="Arial" pitchFamily="34" charset="0"/>
              <a:buChar char="•"/>
            </a:pPr>
            <a:r>
              <a:rPr lang="en-CA" sz="2800" dirty="0"/>
              <a:t> </a:t>
            </a:r>
            <a:r>
              <a:rPr lang="en-CA" sz="2800" dirty="0" smtClean="0"/>
              <a:t>Indoctrination through education</a:t>
            </a:r>
          </a:p>
          <a:p>
            <a:pPr>
              <a:buFont typeface="Arial" pitchFamily="34" charset="0"/>
              <a:buChar char="•"/>
            </a:pPr>
            <a:r>
              <a:rPr lang="en-CA" sz="2800" dirty="0"/>
              <a:t> </a:t>
            </a:r>
            <a:r>
              <a:rPr lang="en-CA" sz="2800" dirty="0" smtClean="0"/>
              <a:t>The censorship of the media</a:t>
            </a:r>
          </a:p>
          <a:p>
            <a:pPr>
              <a:buFont typeface="Arial" pitchFamily="34" charset="0"/>
              <a:buChar char="•"/>
            </a:pPr>
            <a:r>
              <a:rPr lang="en-CA" sz="2800" dirty="0"/>
              <a:t> </a:t>
            </a:r>
            <a:r>
              <a:rPr lang="en-CA" sz="2800" dirty="0" smtClean="0"/>
              <a:t>Redirecting popular discontent (using scapegoats)</a:t>
            </a:r>
            <a:endParaRPr lang="en-CA" sz="28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345</TotalTime>
  <Words>2107</Words>
  <Application>Microsoft Office PowerPoint</Application>
  <PresentationFormat>On-screen Show (4:3)</PresentationFormat>
  <Paragraphs>222</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Trek</vt:lpstr>
      <vt:lpstr>20th Century rejections of liberalism</vt:lpstr>
      <vt:lpstr>Bloody Sunday</vt:lpstr>
      <vt:lpstr>The Russian Revolution</vt:lpstr>
      <vt:lpstr>Slide 4</vt:lpstr>
      <vt:lpstr>Why did totalitarianism emerge?</vt:lpstr>
      <vt:lpstr>The nature of totalitarian regimes</vt:lpstr>
      <vt:lpstr>Slide 7</vt:lpstr>
      <vt:lpstr>Slide 8</vt:lpstr>
      <vt:lpstr>Slide 9</vt:lpstr>
      <vt:lpstr>Slide 10</vt:lpstr>
      <vt:lpstr>Slide 11</vt:lpstr>
      <vt:lpstr>The rise of totalitarianism in russia</vt:lpstr>
      <vt:lpstr>Slide 13</vt:lpstr>
      <vt:lpstr>Slide 14</vt:lpstr>
      <vt:lpstr>Lenin and the rise of communism</vt:lpstr>
      <vt:lpstr>Slide 16</vt:lpstr>
      <vt:lpstr>“Land, Peace, and bread”</vt:lpstr>
      <vt:lpstr>The rise of totalitarianism in germany</vt:lpstr>
      <vt:lpstr>Aftermath of the first world war</vt:lpstr>
      <vt:lpstr>The treaty of versailles</vt:lpstr>
      <vt:lpstr>Slide 21</vt:lpstr>
      <vt:lpstr>Economic turmoil</vt:lpstr>
      <vt:lpstr>A legacy of authoritarian rule in germany</vt:lpstr>
      <vt:lpstr>Nationalism, militarism, and law &amp; order</vt:lpstr>
      <vt:lpstr>Slide 25</vt:lpstr>
      <vt:lpstr>Slide 26</vt:lpstr>
      <vt:lpstr>Slide 27</vt:lpstr>
      <vt:lpstr>Theories of racial superiority</vt:lpstr>
      <vt:lpstr>Slide 29</vt:lpstr>
      <vt:lpstr>Living with communism and nazism</vt:lpstr>
      <vt:lpstr>Communism in the soviet union</vt:lpstr>
      <vt:lpstr>Stalin: 5 year plans &amp; collectivization</vt:lpstr>
      <vt:lpstr>Slide 33</vt:lpstr>
      <vt:lpstr>Slide 34</vt:lpstr>
      <vt:lpstr>Stalin eliminates political opposition</vt:lpstr>
      <vt:lpstr>Slide 36</vt:lpstr>
      <vt:lpstr>Consolidating power</vt:lpstr>
      <vt:lpstr>Slide 38</vt:lpstr>
      <vt:lpstr>Slide 39</vt:lpstr>
      <vt:lpstr>Nazi Eugenics</vt:lpstr>
      <vt:lpstr>Slide 41</vt:lpstr>
      <vt:lpstr>Women and youth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20th Century rejections of liberalism</dc:title>
  <dc:creator>Brad</dc:creator>
  <cp:lastModifiedBy>colleenblimke</cp:lastModifiedBy>
  <cp:revision>44</cp:revision>
  <dcterms:created xsi:type="dcterms:W3CDTF">2009-09-07T20:52:06Z</dcterms:created>
  <dcterms:modified xsi:type="dcterms:W3CDTF">2009-10-02T21:05:44Z</dcterms:modified>
</cp:coreProperties>
</file>