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274" r:id="rId4"/>
    <p:sldId id="258" r:id="rId5"/>
    <p:sldId id="259" r:id="rId6"/>
    <p:sldId id="260" r:id="rId7"/>
    <p:sldId id="261" r:id="rId8"/>
    <p:sldId id="262" r:id="rId9"/>
    <p:sldId id="264" r:id="rId10"/>
    <p:sldId id="265" r:id="rId11"/>
    <p:sldId id="266" r:id="rId12"/>
    <p:sldId id="263"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D912C9-A964-4A17-BA5B-0A6DCA69B881}" type="datetimeFigureOut">
              <a:rPr lang="en-CA" smtClean="0"/>
              <a:pPr/>
              <a:t>2019-03-12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D394C-6F37-4053-84B2-FEB3F7529315}"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9B4D394C-6F37-4053-84B2-FEB3F7529315}" type="slidenum">
              <a:rPr lang="en-CA" smtClean="0"/>
              <a:pPr/>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4023CF4-B3E4-4D15-B72D-239BF062E766}" type="datetimeFigureOut">
              <a:rPr lang="en-CA" smtClean="0"/>
              <a:pPr/>
              <a:t>2019-03-12</a:t>
            </a:fld>
            <a:endParaRPr lang="en-CA"/>
          </a:p>
        </p:txBody>
      </p:sp>
      <p:sp>
        <p:nvSpPr>
          <p:cNvPr id="16" name="Slide Number Placeholder 15"/>
          <p:cNvSpPr>
            <a:spLocks noGrp="1"/>
          </p:cNvSpPr>
          <p:nvPr>
            <p:ph type="sldNum" sz="quarter" idx="11"/>
          </p:nvPr>
        </p:nvSpPr>
        <p:spPr/>
        <p:txBody>
          <a:bodyPr/>
          <a:lstStyle/>
          <a:p>
            <a:fld id="{835DE248-7D38-434F-B433-7E4BFCCA5910}" type="slidenum">
              <a:rPr lang="en-CA" smtClean="0"/>
              <a:pPr/>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023CF4-B3E4-4D15-B72D-239BF062E766}" type="datetimeFigureOut">
              <a:rPr lang="en-CA" smtClean="0"/>
              <a:pPr/>
              <a:t>2019-03-12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5DE248-7D38-434F-B433-7E4BFCCA5910}"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023CF4-B3E4-4D15-B72D-239BF062E766}" type="datetimeFigureOut">
              <a:rPr lang="en-CA" smtClean="0"/>
              <a:pPr/>
              <a:t>2019-03-12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5DE248-7D38-434F-B433-7E4BFCCA5910}"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4023CF4-B3E4-4D15-B72D-239BF062E766}" type="datetimeFigureOut">
              <a:rPr lang="en-CA" smtClean="0"/>
              <a:pPr/>
              <a:t>2019-03-12</a:t>
            </a:fld>
            <a:endParaRPr lang="en-CA"/>
          </a:p>
        </p:txBody>
      </p:sp>
      <p:sp>
        <p:nvSpPr>
          <p:cNvPr id="15" name="Slide Number Placeholder 14"/>
          <p:cNvSpPr>
            <a:spLocks noGrp="1"/>
          </p:cNvSpPr>
          <p:nvPr>
            <p:ph type="sldNum" sz="quarter" idx="15"/>
          </p:nvPr>
        </p:nvSpPr>
        <p:spPr/>
        <p:txBody>
          <a:bodyPr/>
          <a:lstStyle>
            <a:lvl1pPr algn="ctr">
              <a:defRPr/>
            </a:lvl1pPr>
          </a:lstStyle>
          <a:p>
            <a:fld id="{835DE248-7D38-434F-B433-7E4BFCCA5910}" type="slidenum">
              <a:rPr lang="en-CA" smtClean="0"/>
              <a:pPr/>
              <a:t>‹#›</a:t>
            </a:fld>
            <a:endParaRPr lang="en-CA"/>
          </a:p>
        </p:txBody>
      </p:sp>
      <p:sp>
        <p:nvSpPr>
          <p:cNvPr id="16" name="Footer Placeholder 15"/>
          <p:cNvSpPr>
            <a:spLocks noGrp="1"/>
          </p:cNvSpPr>
          <p:nvPr>
            <p:ph type="ftr" sz="quarter" idx="16"/>
          </p:nvPr>
        </p:nvSpPr>
        <p:spPr/>
        <p:txBody>
          <a:bodyPr/>
          <a:lstStyle/>
          <a:p>
            <a:endParaRPr lang="en-CA"/>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023CF4-B3E4-4D15-B72D-239BF062E766}" type="datetimeFigureOut">
              <a:rPr lang="en-CA" smtClean="0"/>
              <a:pPr/>
              <a:t>2019-03-12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5DE248-7D38-434F-B433-7E4BFCCA5910}" type="slidenum">
              <a:rPr lang="en-CA" smtClean="0"/>
              <a:pPr/>
              <a:t>‹#›</a:t>
            </a:fld>
            <a:endParaRPr lang="en-CA"/>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023CF4-B3E4-4D15-B72D-239BF062E766}" type="datetimeFigureOut">
              <a:rPr lang="en-CA" smtClean="0"/>
              <a:pPr/>
              <a:t>2019-03-12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35DE248-7D38-434F-B433-7E4BFCCA5910}" type="slidenum">
              <a:rPr lang="en-CA" smtClean="0"/>
              <a:pPr/>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35DE248-7D38-434F-B433-7E4BFCCA5910}" type="slidenum">
              <a:rPr lang="en-CA" smtClean="0"/>
              <a:pPr/>
              <a:t>‹#›</a:t>
            </a:fld>
            <a:endParaRPr lang="en-CA"/>
          </a:p>
        </p:txBody>
      </p:sp>
      <p:sp>
        <p:nvSpPr>
          <p:cNvPr id="8" name="Footer Placeholder 7"/>
          <p:cNvSpPr>
            <a:spLocks noGrp="1"/>
          </p:cNvSpPr>
          <p:nvPr>
            <p:ph type="ftr" sz="quarter" idx="11"/>
          </p:nvPr>
        </p:nvSpPr>
        <p:spPr/>
        <p:txBody>
          <a:bodyPr/>
          <a:lstStyle/>
          <a:p>
            <a:endParaRPr lang="en-CA"/>
          </a:p>
        </p:txBody>
      </p:sp>
      <p:sp>
        <p:nvSpPr>
          <p:cNvPr id="7" name="Date Placeholder 6"/>
          <p:cNvSpPr>
            <a:spLocks noGrp="1"/>
          </p:cNvSpPr>
          <p:nvPr>
            <p:ph type="dt" sz="half" idx="10"/>
          </p:nvPr>
        </p:nvSpPr>
        <p:spPr/>
        <p:txBody>
          <a:bodyPr/>
          <a:lstStyle/>
          <a:p>
            <a:fld id="{84023CF4-B3E4-4D15-B72D-239BF062E766}" type="datetimeFigureOut">
              <a:rPr lang="en-CA" smtClean="0"/>
              <a:pPr/>
              <a:t>2019-03-12</a:t>
            </a:fld>
            <a:endParaRPr lang="en-CA"/>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023CF4-B3E4-4D15-B72D-239BF062E766}" type="datetimeFigureOut">
              <a:rPr lang="en-CA" smtClean="0"/>
              <a:pPr/>
              <a:t>2019-03-12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35DE248-7D38-434F-B433-7E4BFCCA5910}" type="slidenum">
              <a:rPr lang="en-CA" smtClean="0"/>
              <a:pPr/>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23CF4-B3E4-4D15-B72D-239BF062E766}" type="datetimeFigureOut">
              <a:rPr lang="en-CA" smtClean="0"/>
              <a:pPr/>
              <a:t>2019-03-12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35DE248-7D38-434F-B433-7E4BFCCA5910}"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4023CF4-B3E4-4D15-B72D-239BF062E766}" type="datetimeFigureOut">
              <a:rPr lang="en-CA" smtClean="0"/>
              <a:pPr/>
              <a:t>2019-03-12</a:t>
            </a:fld>
            <a:endParaRPr lang="en-CA"/>
          </a:p>
        </p:txBody>
      </p:sp>
      <p:sp>
        <p:nvSpPr>
          <p:cNvPr id="9" name="Slide Number Placeholder 8"/>
          <p:cNvSpPr>
            <a:spLocks noGrp="1"/>
          </p:cNvSpPr>
          <p:nvPr>
            <p:ph type="sldNum" sz="quarter" idx="15"/>
          </p:nvPr>
        </p:nvSpPr>
        <p:spPr/>
        <p:txBody>
          <a:bodyPr/>
          <a:lstStyle/>
          <a:p>
            <a:fld id="{835DE248-7D38-434F-B433-7E4BFCCA5910}" type="slidenum">
              <a:rPr lang="en-CA" smtClean="0"/>
              <a:pPr/>
              <a:t>‹#›</a:t>
            </a:fld>
            <a:endParaRPr lang="en-CA"/>
          </a:p>
        </p:txBody>
      </p:sp>
      <p:sp>
        <p:nvSpPr>
          <p:cNvPr id="10" name="Footer Placeholder 9"/>
          <p:cNvSpPr>
            <a:spLocks noGrp="1"/>
          </p:cNvSpPr>
          <p:nvPr>
            <p:ph type="ftr" sz="quarter" idx="16"/>
          </p:nvPr>
        </p:nvSpPr>
        <p:spPr/>
        <p:txBody>
          <a:bodyPr/>
          <a:lstStyle/>
          <a:p>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4023CF4-B3E4-4D15-B72D-239BF062E766}" type="datetimeFigureOut">
              <a:rPr lang="en-CA" smtClean="0"/>
              <a:pPr/>
              <a:t>2019-03-12</a:t>
            </a:fld>
            <a:endParaRPr lang="en-CA"/>
          </a:p>
        </p:txBody>
      </p:sp>
      <p:sp>
        <p:nvSpPr>
          <p:cNvPr id="9" name="Slide Number Placeholder 8"/>
          <p:cNvSpPr>
            <a:spLocks noGrp="1"/>
          </p:cNvSpPr>
          <p:nvPr>
            <p:ph type="sldNum" sz="quarter" idx="11"/>
          </p:nvPr>
        </p:nvSpPr>
        <p:spPr/>
        <p:txBody>
          <a:bodyPr/>
          <a:lstStyle/>
          <a:p>
            <a:fld id="{835DE248-7D38-434F-B433-7E4BFCCA5910}" type="slidenum">
              <a:rPr lang="en-CA" smtClean="0"/>
              <a:pPr/>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4023CF4-B3E4-4D15-B72D-239BF062E766}" type="datetimeFigureOut">
              <a:rPr lang="en-CA" smtClean="0"/>
              <a:pPr/>
              <a:t>2019-03-12</a:t>
            </a:fld>
            <a:endParaRPr lang="en-CA"/>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CA"/>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35DE248-7D38-434F-B433-7E4BFCCA5910}" type="slidenum">
              <a:rPr lang="en-CA" smtClean="0"/>
              <a:pPr/>
              <a:t>‹#›</a:t>
            </a:fld>
            <a:endParaRPr lang="en-CA"/>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Chapter 6 – Unit 2</a:t>
            </a:r>
            <a:endParaRPr lang="en-CA" dirty="0"/>
          </a:p>
        </p:txBody>
      </p:sp>
      <p:sp>
        <p:nvSpPr>
          <p:cNvPr id="2" name="Title 1"/>
          <p:cNvSpPr>
            <a:spLocks noGrp="1"/>
          </p:cNvSpPr>
          <p:nvPr>
            <p:ph type="ctrTitle"/>
          </p:nvPr>
        </p:nvSpPr>
        <p:spPr/>
        <p:txBody>
          <a:bodyPr/>
          <a:lstStyle/>
          <a:p>
            <a:r>
              <a:rPr lang="en-CA" dirty="0" smtClean="0"/>
              <a:t>The Evolution of Modern Liberalism </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6347048" cy="5619328"/>
          </a:xfrm>
        </p:spPr>
        <p:txBody>
          <a:bodyPr>
            <a:normAutofit fontScale="77500" lnSpcReduction="20000"/>
          </a:bodyPr>
          <a:lstStyle/>
          <a:p>
            <a:r>
              <a:rPr lang="en-CA" dirty="0" smtClean="0"/>
              <a:t>Warren G. Harding became president of the United States in 1921.</a:t>
            </a:r>
          </a:p>
          <a:p>
            <a:r>
              <a:rPr lang="en-CA" dirty="0" smtClean="0"/>
              <a:t>He was elected by the widest margin of any president in American history.  Harding campaigned on a platform that promised a “return to normalcy.” The three central ideas of this platform were</a:t>
            </a:r>
          </a:p>
          <a:p>
            <a:pPr>
              <a:buNone/>
            </a:pPr>
            <a:r>
              <a:rPr lang="en-CA" dirty="0" smtClean="0"/>
              <a:t>	1.  isolationism—a retreat from involvement in other countries’</a:t>
            </a:r>
          </a:p>
          <a:p>
            <a:pPr>
              <a:buNone/>
            </a:pPr>
            <a:r>
              <a:rPr lang="en-CA" dirty="0" smtClean="0"/>
              <a:t>	affairs, especially European countries</a:t>
            </a:r>
          </a:p>
          <a:p>
            <a:pPr>
              <a:buNone/>
            </a:pPr>
            <a:r>
              <a:rPr lang="en-CA" dirty="0" smtClean="0"/>
              <a:t>	2.  </a:t>
            </a:r>
            <a:r>
              <a:rPr lang="en-CA" dirty="0" err="1" smtClean="0"/>
              <a:t>nativism</a:t>
            </a:r>
            <a:r>
              <a:rPr lang="en-CA" dirty="0" smtClean="0"/>
              <a:t>—the promotion of policies that favour the existing</a:t>
            </a:r>
          </a:p>
          <a:p>
            <a:pPr>
              <a:buNone/>
            </a:pPr>
            <a:r>
              <a:rPr lang="en-CA" dirty="0" smtClean="0"/>
              <a:t>	dominant culture in a country and reduce immigration</a:t>
            </a:r>
          </a:p>
          <a:p>
            <a:pPr>
              <a:buNone/>
            </a:pPr>
            <a:r>
              <a:rPr lang="en-CA" dirty="0" smtClean="0"/>
              <a:t>	3.  a reduction of government involvement in the lives of citizens</a:t>
            </a:r>
          </a:p>
          <a:p>
            <a:r>
              <a:rPr lang="en-CA" dirty="0" smtClean="0"/>
              <a:t>With the Revenue Act of 1921, Harding reduced income taxes, and repealed the excess profits tax that had been applied to corporations during the First World War.</a:t>
            </a:r>
            <a:endParaRPr lang="en-CA" dirty="0"/>
          </a:p>
        </p:txBody>
      </p:sp>
      <p:pic>
        <p:nvPicPr>
          <p:cNvPr id="18434" name="Picture 2" descr="https://encrypted-tbn1.gstatic.com/images?q=tbn:ANd9GcS4zTqCFykch2P5pacwESwrM08U5ALIE1WvJ_mYLA07NZm3Mb6S"/>
          <p:cNvPicPr>
            <a:picLocks noChangeAspect="1" noChangeArrowheads="1"/>
          </p:cNvPicPr>
          <p:nvPr/>
        </p:nvPicPr>
        <p:blipFill>
          <a:blip r:embed="rId2" cstate="print"/>
          <a:srcRect/>
          <a:stretch>
            <a:fillRect/>
          </a:stretch>
        </p:blipFill>
        <p:spPr bwMode="auto">
          <a:xfrm>
            <a:off x="6948264" y="1628800"/>
            <a:ext cx="1676400" cy="22764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When Harding died (1923), his vice-president, Calvin Coolidge, assumed the presidency, and won the 1924 presidential election. </a:t>
            </a:r>
          </a:p>
          <a:p>
            <a:r>
              <a:rPr lang="en-CA" dirty="0" smtClean="0"/>
              <a:t>Coolidge favoured similar policies to those of Harding.</a:t>
            </a:r>
          </a:p>
          <a:p>
            <a:r>
              <a:rPr lang="en-US" dirty="0" smtClean="0"/>
              <a:t>Coolidge’s administration of the 1920’s implemented policies reflecting his laissez-faire stance. </a:t>
            </a:r>
          </a:p>
          <a:p>
            <a:r>
              <a:rPr lang="en-CA" dirty="0" smtClean="0"/>
              <a:t>Personal income taxes were further reduced with the Revenue Act of 1924 and reduced again with the Revenue Act of 1928.</a:t>
            </a:r>
          </a:p>
          <a:p>
            <a:endParaRPr lang="en-US" dirty="0" smtClean="0"/>
          </a:p>
          <a:p>
            <a:endParaRPr lang="en-CA" dirty="0"/>
          </a:p>
        </p:txBody>
      </p:sp>
      <p:sp>
        <p:nvSpPr>
          <p:cNvPr id="3" name="Title 2"/>
          <p:cNvSpPr>
            <a:spLocks noGrp="1"/>
          </p:cNvSpPr>
          <p:nvPr>
            <p:ph type="title"/>
          </p:nvPr>
        </p:nvSpPr>
        <p:spPr/>
        <p:txBody>
          <a:bodyPr/>
          <a:lstStyle/>
          <a:p>
            <a:pPr algn="ctr"/>
            <a:r>
              <a:rPr lang="en-CA" dirty="0" smtClean="0"/>
              <a:t>Calvin Coolidge</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The United States included an ideal of equality, but it was an equality of opportunity, rather than circumstance: everyone would have a chance at attaining prosperity, but only those who deserved it (through hard work) would achieve it.</a:t>
            </a:r>
          </a:p>
          <a:p>
            <a:r>
              <a:rPr lang="en-CA" dirty="0" smtClean="0"/>
              <a:t>Factories switched to the production of consumer goods, and the economy continued to grow until 1929.</a:t>
            </a:r>
          </a:p>
          <a:p>
            <a:pPr>
              <a:defRPr/>
            </a:pPr>
            <a:r>
              <a:rPr lang="en-US" dirty="0" smtClean="0"/>
              <a:t>Consumerism increased dramatically over the course of the decade.</a:t>
            </a:r>
          </a:p>
          <a:p>
            <a:pPr>
              <a:defRPr/>
            </a:pPr>
            <a:r>
              <a:rPr lang="en-US" dirty="0" smtClean="0"/>
              <a:t>As the free market economy expanded and rapidly modernized, major changes also occurred.</a:t>
            </a:r>
          </a:p>
          <a:p>
            <a:pPr>
              <a:buNone/>
            </a:pPr>
            <a:endParaRPr lang="en-CA" dirty="0"/>
          </a:p>
        </p:txBody>
      </p:sp>
      <p:sp>
        <p:nvSpPr>
          <p:cNvPr id="3" name="Title 2"/>
          <p:cNvSpPr>
            <a:spLocks noGrp="1"/>
          </p:cNvSpPr>
          <p:nvPr>
            <p:ph type="title"/>
          </p:nvPr>
        </p:nvSpPr>
        <p:spPr>
          <a:xfrm>
            <a:off x="457200" y="152400"/>
            <a:ext cx="6707088" cy="1219200"/>
          </a:xfrm>
        </p:spPr>
        <p:txBody>
          <a:bodyPr/>
          <a:lstStyle/>
          <a:p>
            <a:pPr algn="ctr"/>
            <a:r>
              <a:rPr lang="en-CA" b="1" dirty="0" smtClean="0"/>
              <a:t>The Roaring Twenties</a:t>
            </a:r>
            <a:endParaRPr lang="en-CA" dirty="0"/>
          </a:p>
        </p:txBody>
      </p:sp>
      <p:sp>
        <p:nvSpPr>
          <p:cNvPr id="20482" name="AutoShape 2" descr="data:image/jpeg;base64,/9j/4AAQSkZJRgABAQAAAQABAAD/2wCEAAkGBhQSERUUEhQVFBUVGBcVGRgXGBgYFxgaFxgYFxUVFxcYHCYeGhojHBcYHy8gIycpLCwsFx4xNTAqNSYrLCkBCQoKBQUFDQUFDSkYEhgpKSkpKSkpKSkpKSkpKSkpKSkpKSkpKSkpKSkpKSkpKSkpKSkpKSkpKSkpKSkpKSkpKf/AABEIAMIBAwMBIgACEQEDEQH/xAAcAAACAgMBAQAAAAAAAAAAAAAFBgQHAAIDAQj/xABLEAACAQIDBAYFCAYHCAMBAAABAgMAEQQSIQUGMUEHEyJRYXFygZGhsRQjJDJSc7LBNEKSs9HwJTM1YoKiwhVDU2ODw+HxRJOj4v/EABQBAQAAAAAAAAAAAAAAAAAAAAD/xAAUEQEAAAAAAAAAAAAAAAAAAAAA/9oADAMBAAIRAxEAPwClRWwFeLW1qD0CvQKxRW2Wg2ArCK9HGtiKDkRXlbsK8K0HoWuirWKtdEWgwLWwSu0GGZjZVLHuAJPsFSZ9lyIAXRlB+0LcRcaHXhQQgldFjrosVbsQvH2UGqxGuqYc1wOL7l9tdodod66eFB2GHNbfJz4VPw9nFxwroYKAfHgma9gDYXNaCE+FGMJCRmI7vfcWrjLhbGgFywk286wqbgHjccKmyRaj0hXKaPtjzHxNB6UrlIulTGSuEyUEFxWiLpXeRK1RNKDhIprjnogkN9O+w9poZjYMrkdxIoOglHjWjyjxqGTXhNB2c1xY1JhIK8BpauUi0HC9ZW1qyg5AV6BWwSt1joJGHwZYXrm0djTNszAkR8KD4yCzHzoBxOtE8BsWSYEoBYc2NgT3DvOo0HeO+oLR63q3YMIn+ziURc3yFGFlF8xzXa/InvoK6h3ZLSZQ+fUBTEjSZ24EKGyaA6ZjYXFHJuj3Iq3Wd2dljQWWJWkbgt2DaaHW/KrH3J3lglijw8TMXhhjz9kqugVCA362vdp41z27t5Ti4MN1ZumJwzZy2nbWQiy2voB38TQIcu4DRdTFIiCTEP1SuXYgNa5bKjWAAI4g0Rxm5XyVsNETEevkERcRqzgEi5zOvHtacLWqw9p7DM8mGkDhfk8plIIJzaAZRqLcDrrQrfRbTYA92JHxjoNoNw4EQKXkyL+qGCJ4luZvzN9arvfHCxriXSIgxgJazBx9TtdoeJPlblVubZ2NDiUC4gXVGzfWyC9iNSD3Hvqo9+8PHDK64cKIuwBlfOL5LnXMTcm/soFXEYnXKvrP8KiTTZNBq3Pw8/Gt17Izev8AIfz4VAY340HpJbvNZYqeYNTtmprqLjmK12knb4W8+NBM2PtUq1tLn9lvBvHxpweFWRZI/qPcAHirDijeI7+dVwBTdu1tUkGM8HH+dOBHiRp66Apfs5RzN/UPGtZcUkhuhBsAptY6jjSvvLjnMhTVVHAd/wDePfUTY2JkVx1as/eqgtceQoGuZNV9IVBxWN6pww1Itp7aKSRt83mjdCzCyurK3MWsRc66aVw2hu2z9oyRpYDixbjc3tGG5d9qBaxW1ZGJLMbnkNKjx4xwdGPr1otid2NcsMnXOGCsAhTLcMQbs3Cym5IGXnzAMwbs4eNPnEeVgLsesKRi2pOVVDAebeJtcAgEimzrfnzFdFWimFwK4jKMNAqkySIAnWElVSNszZmY6XY+vhyp72HuPiY7BT1I/WbNlkc6ceruyrrotxwPPUgg4DY0zEFYZSOzqI2y/W+1a1abR3Zld2YmKMEk9qVL2Oo7KFm5jS3Md4va8m4zPrLNfwsX5d7EeHLgOXZCAN8930wuFaWN3z5lUE5dMxNyLD61r2N9LkixtYKo2vso4eTIzI5sDdL214jtAG4IIOnEVAtRDaA0i+7H43qGVoJMMBCg20YaeokVzlSi2FhBw47wfcS1D8UAGPnQQitZXW1eUHcxdj+e+uaLrUtl7H899cFFA67Hj+b/AJ8ag4/ZwZj50X2JH83/AD41pPF2z50CVjsCVaxPEn4AipL7TxDKI+vkMYCx5M7BQo/VIBsR4GmLE7FWTVh4moc2zY0udSOBJNwD/ePLzNAd6LEy4qb7k+50olt5rbYi8ZcGfYsgpe3Z2+mGmeVV60MhSwbLY5lNybH7NcN4N53fEpiVQIylCFJLLeP6pPC/E+2gtHbm15IpMIsbALLMEfQElbpoCRpxOoqFvo/bwZ7px8UpVbaGKxaI7yRx5DnQ2ylSBfOMqk2uOLG3ZP2SRzxuHaVbTYmaUgWvwAIzZmvI1k0UkkrpZr2ytYLA28uFdQuLaNVVswDyiPWxH2gTxqoN7sRhmxTphypiKpkKElQ2UX1PHUmo2M3bg1yPIjXCq0pXK7HQLoqshJvxvbTMBZsu+6W6kuKdwEBWOwe5CsCb2AuRr2T5WoA208MVAHedPEADh6yajnY02Qv1MoQalijhR5sRbmPbVyJuPicoVJVgUadliDa3AmMDNxPE69/cnbxYeTDY1IHfOHUXc3ObrQyfra2BJ8yCTyCgm4SNgdATfQjvphTdAsc00wjP2QjSMOGhuVW+v2vDuo30bwJiMSyypqkZcWuLHMi301vqfbyNqtTDbu4df9yh4fWu34iR/wCz30FLruthl4meQ9144h5WAkPeO/13A7YfZ8Km6RFQLH+sYsSNb3bs8NeFrG/DKXvJMMiCyKq+iAO7u8h7BS7v3s1ZcHKxHajXODzspBYX42tfTyNAkxbmfLLOFDqh0JIW545WvrbmePLv077Z3XxMEEk0swyRLm6tHfUXAy8Ao4jv93aY+jnFI8UmRswDqpPDXLU/ftf6PxX3R/EtAn9Hew1xcBmkZldZJEGUCwVljOUBr29+nm13N9yYArZQ5cqQpZzo1jlNhYHUg634edwHQ6PoT/ft+COrCFBWHRlhk+UTDIP6sHUA/wC8Q8/Ee6nLe+IDAYkCyjqWHcLW8KXN08OYtsY6O1gqFl9FpI3X3MKYd9P0DFfcv8KAF0SYRVw8rKQ15MtwOFkUkX421Hsp8aZVF2IUDiWIAHiSdBVf9DzfQ5Pv2/dx0xb7SAYDEE8Al/8AOtB2x++WEQa4iM8uyS/q7APf76Q99t9sNiIGij6xiWVtUyqcpvYkm/u9nGlvCYFpbhSABrmN8vAaaA66fDhXkm76k2MhPopyHO7sPePO1AoSvcknnXMCiG0sLGuUxFmUlhdralctyLAaa1BFAy4TDgYZD3jX9trUE2qbSHS/GmOAWgQf3VPtY0A2yvbbzPxoICrfmKyuFqygMsnY/nvrgqUQMfY/nvriI6Bz2GPm/UPia6phDI5twHE2J43sAObGxsPAnQAkabE+p6vzNOW4baT6/rJ8G/hQLLbFncjqsG7WIs0jSAa89DGtvO9T5NyMSdQmHVu8rHfzvlZvf69SDYgYDj7T/GuYmVxdWVhqLqQwuNCLg0FLbew2JwzZZ+3oWVScysBoWFuC+IsR4H6hXdPc1MX89KT1K2yAWu7EBjc2tZQQNBqb91ia6XI/oSuLhllUAjudWBHryj2Cp/R0T/s6AEWKiQEc9JXoCuG3Yw4/3eb0mY+VhcAcuX6o7qkjZMKiywxAegvhpw/ur+yO4UK3w3ikwcAkiVGYsF7YYgdljfskHlU/YmPabDxSvbNJGrm2guwubDuoKq6WNjrFNEydlJEbsDRVZSAxUcrgr7PKm7oxw3zc8h4ySRt6+pRyfbIaA9M/HC+Uvxjpv6PocuBiP2wG/wAiIPwUDTbSqn6ZsJaTDSjjZ0v4qwdfxmrYFJPSvsoy4IMou0citbnZgVNv8ulAu9GkYGPmI4NEXHk7RyD8VvVVpSSWUkcgT7BVWdFo+kKTx+TyRnzjlTT9lkq03S4I7wR7RQKHR3vTPjOv+UOrlOqsFVVAzZ831QL8Bxvwo9vSL4LEj/kS/gNBOj/daXBLKJUy9ZkN7qSSua+gJsNRpRnebaCRYdzI6oGsgLGwJYi4HebX/wDHGgU+hv8AR5/vV/BTnvJGDhJr/Y/MUH3IZbTBQFGZGsOHaDHMCNDfjfnRveD9Fm9A/EUAPo2wQjglC8DMWA7romnupzVaVtw/6qT7wfhFNUdADbZeXaZmt/W4TKfSimjH4WX2Vx3y/QcV9zJ8KZJUBseYuB5Na4/yj2Uu75D6DivuZPhQLHQ6fosv33/bWmPfgX2fivuj+JaWeh0/Rpvvh+7FM2+36BivuW+IoPN2dgwDCQfNJ2oY2N7m5ZFYmxNtTc+s99c97sKq4LEZUVfmm+qoHwH83qP0f7w/KMOFKheoWKMEEnNZLXNxp9XhU3fM/QsR901BQeIPzaelJ/26ic6mT/1a+nJ8I6iWoGlX+YT0V+NCtowBszX5mpxb5lPRWvI9nJImZ5LansKpZzb3DzNAtdT415TCcIRooUDkDqbeJA1rKDr1fZ9dcjFU0L2fXWuWgYdiDs+r86bdxzrOP70f/cpT2W5CXHIfnTTuM1zP/wBM/vKCb0gi+zsR6KH/APVKidGII2dHy7cp4ci1wR4Ux7S2UuIieFzZXAB58GDev6teYLZi4dBGhJAudfHj/P8A7oFbpTktgCePz0WhF9e3yqXuIpGBizWDXkuByPWvddeBHAjlQPf3b6ylcNh2BlVsxfiiPYhVDC/zmpNwDk46GxUt0foy4CEOLMDKD5iVxQCul2QjBoBzmX8DmmPdFvoWG+5j/CKV+l79Ej+/H7t6Zdzv0HDfcx/hoEvpkPawvlL8Up43LBGBw1/+Evv1HuNI3TLxw3oy/FKsfZGH6uGJPsxxr7EANB0jxP0op/yVb2SOP9VcN6oM+DnFgSIywB707f8ApqIS/wDtMdhsnUZS2U5bklrZuF7ge2jzoGBU8GBU+R0PxoK16NJs876EFVJ110fKDqdbXRPbVlKaq3cHH/T2iMaoypKGK88rAWt6vdVlyvpQS8RwFVv0j7ql0OKM8z9SLmNiuUKSATHlUBTe19DprytULoo2jJJLijJI8htHq7Mx+s/2iact8dcBifuXoFzol2kZIpgQAEdAthrZgxI8rgn/ABHvp02/+izegfypH6I3BhksLEFAfEjPY+w+6nbbv6LN6BoBu4h+al9MfhFE959pGDCySjjF1b/syxk+69Cdw2+bl9Nfw1139b+j8T92PxpQNXWg6jUHUeR1B9lL++Z+hYn7mT8JrhuRtXr8Bh3vchOrbzjOT4AH11vvg/0LE/cyfhNAsdDp+jz/AHy/gFNG+iXwGK+5b8qT+h3EgRzqeOdGHiLFTbyNvaKsyNxQV10PwssWIzAjtxkX8nvTTvh+hYj7pqP4ma/E8KT9/wDa8cWFdHPalACpwJFwSfBbC1/Z4BS2KW0aX5l29RyqD7Vb2VCvUnESFjmPP2dwAHIAaWqPagMy4sLGi8SFU29pHPT2Vou1Gy2zMyNobWuG0tfmRbTleoeOkbkDawFwO4d9RIsUwsA2gNwNRr6qBlacj9ZY/wC6Y9QOQOvdWUPeVWNza/8Ai/IVlAbVOz66zqq7Adn11tkoCWzx2D5U0bj/AFp/+n/3KXdljs+qmPc4Wkm8o/jJQM+L2ikEbSytlRBmY2JsLgXsoJPEcBUbZ+24cZEZITnjuU7SkAkWv2WGo1HEUN34/s/FfdH8S0J6LD9B7vnn/DHQROkbZSQwiWFERi3VkKoUEMCwNhoNV1sO1oDpcEp0fTFtnwltT84CeZtK4ue81p0lW+R2YkAyx2sLm9n5e2vOjgf0fEO5ph/+rUAvpdH0SP79f3b0x7mD6DhvuU+FcN9t1pMdAkURQFZA5LkgWCuOIB1uworsTZpw+HiiYgmNFQlb2JUWuLgG1AjdK0GebBJ9ouv7Txj86sq2p86SN8Yes2ls1eNnZj5K6N/ppyd6CWhuOdaltNKpTfHa8q7UdhI4iheE2ztkBCo1gt7XJB08z31ckc1BXeycH1W38QvIrI48pAj/AJmrBl4UtY6K22IXAPbw0gJ5HKeHq4+uiuN25DGPnJok9KRF9xN6CvuiL+uxXop+M0+b2foOJ+5k/CarHc/evDYOaUMTlZdZQpYu4a9gBqEsTbv4niADm1+lXCSRvEI55BIrIbBE0YW0JYnn3UGdDh7GI9OP4PT9t1/os3oNVTbt7wYnDq3UYUsr5cgKuQoXNqctrsxa5Y+4WALnezHSArMIokbQ6xg2NuRdm5399A2bjm0co55107uz8a7b7MDgsQpIUtHYZiFHEG+v5Ug4pZgoWKUgPqQjOBbKbM2ig+GvL10Hk3XiBzPJLJxJY5I1AH1mLHrDbh4m9uNrgwbgb44bDxSxSSCNVcMhYNmfMLObKDbVQbcgRx1NEN4ekzBSQyRhpX6xGTsplGot9ZyLedj5GlXZm5HyjJNBDI0JBsGYHMyuynMwy2WwBt3m1NOzuj/EXFkw8I8FjLe1VZvf7KCvcBtrELOJcMGVlGVVjUsoT7GWxBXvvxOp11pjxvSdtGOweOOJiLgmFgxFyLgOxHEEcOVOe190JI4XkfEF+rRpMgzWOVS1rltOeoGl7990/c/dP/aLpJMbRRZs4GmYliViXuFr37h4m9BP2Rt3HThXkxJCkg/YBF+AEaUOxWxlZiZJpHY8bLrz0zOxJ/Z/hVr4fduBbWjBtYC5J4eF7D2e6pK4VE+oiL6KgHl3DwHsoKRn2BG4MeHWVpg8aAF1a+cSG1lQWPYB4nn30QXdJoYizwxsEcKZGsXDqRdApJuulrEc+dEcAcu1pCdA+NsL8yvXZreWYX8xTJt05sJPbQfKnJJvYANqSe7+eNBXO3iACbAaLoAFHAX0AsPVS/srEdXKrZQ9jwPuI8Rypg2zMjaKSRa31TwAtc93DhQPZMYMgBbLbUHvPKgewg7h7KygrRTf8R/2RWUEwAW9Y+Nbhf5tQTZu1zI2XUga3t4juo4BQE9m8PV+dMW6Z+dm8o/i9L2zuFEtkbWSCSQyE9pUAsCSSC1+HDiONAd3z/QMT90fiKDdFzfQj99J8EoRvX0lYcpLhuqmcupXiijWxHAlreQv3UvbC3vxuGiky4UshbPmaOUIgyhcq2sMtgNL8qB26UtcAxuRaSM3H+IW04ca4dGWPUYb5OxAliZyyX7WVzmBt3i5BA4cDY0uYjefaEvZlMMSmxKkwA6doGxLSAiwI5gjvoOynrQi5XNs5dTYAXIN2ZFIIsb/ABoLxO0EjF3dEHe7Ko/zEUA2jv8AYGO+bExEjkhMh9WQH41Vu0dk4dnDSySm5VLqqLqTa/aLE24kacOVd9ldH04UF8M0jnk+ZUQcgSGXMx7r2Gg43sEjFdJCSbRjxDI/UwhlRRbO1w1ma5tfM17X08TRKbpgZ9IMIzek5J/ZRPzrhFuzIMTHherw8TyIZCQkbdhb5u3lZgTlIHdqfCmWHo5OUJ8oKRrwRA1vE6sBr5e3jQVrtqLGYyVpXgMeY3sfm1BIAJ+dYEk24+HcLUel3kxi4dusnOcCw6uRQbmwUDqhqedr62NPeE6N8MmpMrnxKge5b++lw7PRduxQBQYliZlRu0LtEzM2upa4GvHQdwsCfLsmWQBsViJmfXs/XKg8RmZ9D3gC3jUdd1hK/V4YSNIp+cvZsqkcbIoNwRYjXVlHG9r+TCKi9hVX0VA+A8T7arfdTAdRtvFRjQFZGA8GZHX3NQQcPuFKqX+SxKFFy8tmcgAksVZiL2F7BRyHjRHdvc84qKLEqYo7hwlkCsqhiASI1UZyQdeQNhpe9g7QHzL+g/4DS9uBtSGPZ+GEksSEhgAzqCSZGsApN76jTxoNm6PVb+tnkf1D23Yt/PfU+DcTC3F0ZrWtmc249y2v66Ou9Le2t/Y8LL1RjkdwvWXBULYKXte979nu50EDo5hV4ZWdQ7de4uwBNgFIGvca79I6W2dMAAB83oBYf1i91cejTFh8PKVXKOvaw4nVEOp5nX/0NK79I5/o+f8A6f7xKDTou/s6LweX8ZpukxCoLuyqOZYhR7WNqTuixv6PT7yX8QrzpVjLbPIAuesjAHG5OYDT10BHebe3B9TLG2JhDNHIlgc7AspXgl9deGlQOi2ZWwrdWCqCZgAdToiXZj9o3ueQ4DQVXOL3XUszvKRmN8qx3Pjqzgad/CrJ6NcKkeHdELG0pzZrXDZEuNALctOI566AGba+0OpjL5c1iote31mC8de+kDebpAnit1YiW631Usb6jm1uXdTzt7CtJCyqLm6H2OpNvUKS8ZsLGAFkQi2iqGQNbvJvc8/boO4KzxO3pnm68uRLfMGWy5Tcns5bBdSTp3k1piNsTNq0rsSbnMxa5017ROtTNrusilwO2jBWa2XrA1yHKgCxBUjvIK31vQjqr0Gz7QkbQt7hWiY6RLZWtbhb+FaSRkCiGx9nCSU5hmRRrqRry4UHA7xYj/jP7v4VlMY2DD/w19rfxrKCJu9MOqN7Zi3IAcxYUfWlTYRHV/4hf9oU0KKAxsuMtooLMb6DXuudOVT5N3Z2+rCPSfKP8rNp7K4bjP8ASSD9hz70qwKBKwu5WJuT16RX+xmHqAQKOQ1v7LWbyPchPlLJJNIzJGkgIAB7bSRn6xbgEGv97wFnOXFpGpd2VFUXZmICgd5J4UDwu1oZsaJIJFlV4WhzJfKDG/W214mzfzfQBm1NxsPHhpmRXLrG7Bi5Juqk3AFhfTu5+VhvRVgUbCMzIrHrmALKCbBUPE+J+PfVgtCGBU8Gup8m0PxpU6N8HkwKgix62a/qbJ/poAHSxs0fRGAAGd4tBYa5Co08jVj5LX8zQDfjZvWww6fVxWGPqZ8h/EKYX50CTJNfeBR9nDEe1Gb/AFU8Xqu8C2feKY/YjYeyJF+Jqw1HDzFAqbS6UMHEpN5XszR9lLdpQCR2yumvGlzY+8S4rbEUkaFA6MDmILHJE4A04Dnbv8hYNJuzmzrKkrM00kgWOwIBOUZ+w2ptew7xfuBfdHZ8WHx0UZgMcrByodpC6r1bksQSF1tYDL3nSwuFpjhSvNs7JthJQNJcK4PpRso/CUpoSuOKwl5IntqnWD1On8VWg47QPzb+g/4TVBbIJDQWGglB98dX/jV7Dei34TXz9s+Fg8XHSQcj3pQfQxfjVQdIsltonxhA9sb1bh5+uqk6RU/pEGxsYl4eTigZeiI/Q3++b8CUV6RP7Pn8k/eJQjoiH0R/vj+BKL9IP9n4jyT94lBH6K/7PX7yX4inCbAJKuWRcwuGtfmL2Nx5mk3osP8AR6/eS/EUzbX29HhIjLMSEWwJCljc6DQUHLamxIEikZYkDCOQhrXYEKSCCb2II0IpW6Ipfokn3x96J/A1H3g6WYBniWGVzZkJJWMagg2+sefdVe7M3wxGHkLwsFDALky5o8ovlXKe651vfU66m4fRAeuGINVlu1v3ip8VFHI6BWcAhUVb6Hnq3vqyJW0oKO3lQLicao4CU2/+3/zQbDnSi+9h+l4z0z+8WgUUlqDpihp66M7up2JGJ4sLeocffQKacEURwG1hHGFsOJPHvNBJx21ckhUE6W5+ArKA43E55GbvNZQFNhD5o+kPiKa1pY3eiJiPpfmDTYsdBI2LI6SFlJXQi4Outjb3U5brYhmEuZmY5l+sSeK+NKeDH5/lTPunwl9JPwmg6b7H6Bivum+IqvtycQYWwR0IknlQm/DOqAC3nVg76foGK+5b8qqaPGdVhsMw/UnMl/R6o0F7xGo2y8CIkyDTtzN6nmkce5hXeM6m3C+n5V0La0GmJwodbdzRv/8AXIj/AOmvJRXPZGM6yCJ+OeNGv33UXPtvXRuI8x8aCsN2cRm27iW72nX2Egfhq0Fqnuj2bNtN3+08p9qzN/CreDcKCTmsKRcYb7cS3ARqTp3xSW7Xf4eB7qB7b6Vp1V+riiUpM0PazPcKPrcVF/VQvdDeabF7UgecqT2xZVVB/VOOA4m2lzQXMnKtopgyhhwYAjyOtcon4eYoRulj+sw1r6xyzQn/AASNlH7JWgK4ngfI/A1SeDxsV00uSygcgPq+FXXMaoDCDtp94L93FaC/2PHzNVtv7NGuNXMrFjGnC1uLAfnVjZuPmfjVX9IpHy+K/ONO/wC2/cKBr6O5kfDuYwQOs9+Rb136Qf7PxHop+8ShXRXIPk0mXh1vjxyJ30U3+N9n4j0V/eJQQ+is/QB97L/pqX0jYFpcCyILszxjuH1uJPICh/RS/wBB/wCtJ8Ep5jkFBTGI3YR5CwhnlJ1JzEIO89lL2/xVmyNzfldpcPEuRGZD2zZ2GUgnOxIUBuXHuHK4cfOMjAn9Vvwmk3oqBTCOrCxEtyOYzRoRfuNhex7xQdthbo4iKRHd4UVSGKoACfDsIB76aZuFeYra8SDtyRr6TqPcTSxtvpAwsSEiTrW5KgJueQLEZQPGgrfe9LYrFseDSlF8TmDN7AB+0KWk1NqlbS2g08jSPxYlrDgLkkges1DGhvQdJYco4+6piQK0a8Li5OgqMkw/WUN5kj4VKwm0EVbFLkaXvx91ANnisxFZTJHLCwBOXX+4x99ZQebrt8y3pfwpnFJ+6snZkHkfyo5tfHZVyji2lAX2Xic5NuGv5U4bpcJfST8JpG2BFlUA8f8AxTxukNJfSX4NQSd7UvgsT9zJ8Kp75DfDjNm+bkfQ/ZZYuIHnVy7zH6JiPupPwk1T8+0lOHcg6vI6j2RXoLj3cxnWYaF/tRofWFAPvBqXj58sbt9lHPsUn8qWejfGZ8BF/dZ09jFh7mFGN5JsuFnYcopOV9chA8+NBE6P8bn2fhz3Kyfsuw+FqMYyXKrHuBPsBP5UodFuMzYNgbArNINBa2YIw05cTR/ePEZcNO3dDKf8jUFW9GDfTI/Hrj7If/6q51HD1VS3Rx2cZADock769zRgKfXlv5a8xVyxzigQhuA15M8Kyl5nl7ZIRcxOUCzrm04k3FzYcMx02XF8l2jBhurhVmBdjHHGAFMchVQwUMWJXU30AA1ubWIZL8ATVebdxkUe2YZZJUUCMLqy2HYlBLkmyjUAA6knwoLADcKSuj/GWlx8ZPDEu4HrYMfw13xfSNgU44hW8EV394W3vqu8DvwmHxsksaM0TmUkXCs5kbMGN7gWsAB3DvJoLvll4V8+RKQ0TH9aXTxAKAkeF7i/eD3GmjE9MTn+rw6j05Gb3KF+NI0+MZnz8xa1hotvqgDuHdQfRvyka+Zqs+kg5cXHIdAI1tyzEO5sPAcSeXrFJ2I3yxsn1sTLryU5B7EtUA9ZIbszse9izH26mgsbo73jgw+HkEs0cZMpIDNqRkUXAGvKpm8vSBgpYJIhI75wB2EYcGVrZnAAva19bXvY8KqSUWJHd/POtBQP+xek35PEU6jMc5KgPlRFsoVAMpOljrzJudSa9xPTDiT/AFccKeedz72A91IBrBQNOJ6RsdJ/8gr6ConvVb++h+y9oMHsXazG5uTYk8yO/wAaECt70DiXFqB7SkvXTZk5kBUm5HvFSDs6/IUAVTXZIb8r0Yj2eg4gn3Cty0YGig/D1mgFDZj8xlHewNvcK7pgolF3ct/dQfEta1eyzsdBovcDp7KjFO8eqgmrtFBosQtyvcn1mvKhXb7J9grKDru7Jl6zyH50XwS9dKXP1Rwpf2YdW8h+dNGzcQqIBr40BvBjtfz3CnDdN9JfNPg1IcG0VBJ1/kVL2bvXJAHsqNnIOubs2uLaEX40D9vIt8JiB/yZf3bVR+LwOSNIz9dXdyLcM4jAVu5uwSRyuL63AcsVvviXBGZEBuDlRRofFrkUF+UAcxQM/RbigkEyOQoWRXGay6Otjx9Cje9O24Gw0sazpmdMoyNmbUi9gp42vxt5iqzmxFzwrVJT32oDu7W9UWASbrUkCuyMgQBuClWzFmGpspvz14cK5bc6Wo5Ynjjw7nOpW8jKBr3ooNx4X1pS29L2AL3ufgKAUBbZm8UsE/XoQZO1q4zfWBBJFEMR0j49/wD5DJ92qJ71F/fS3U3D7HkaEzgXjR1RjfUE2sbfZ1Av3sBzoC/Wz4hA0ksj5h+vI59xNqhY7ZnVxk6cR4n22p32Zu4pRXYk3y3BuqgMXte2oHZUceMgHLX3G7EwaIVxEtrGNmbOAQA3bAUXuTYrlvcEXvagrA1L2dsmWdssSFiLE6gAXNhdiQBckAa6k2pvwuK2fEwMSCQ3AN0adgAih3ysMjISWJ4G/CwsRw3fx7I0sMWHld2dnynIhKEAKHBHZI/ujTrDaxsaAFs7Ykudc0MuUhW+o1irkBGBtwJYWPjTDBu5mZlVEBS985PIhSNCRe548PG1EjjMUVU9VhYVAFuskcmxW66qQoFiqg6WZSLi5vq6gkt1qnrLhsoAGU2JPHUHU+YoIrbt5GKu4uFdwqR3ByBiLMSvHKx4aW772nSbBSJXu5BCkpdlQE5pALg30IWM6kDt3vwv7NNEdDLJIoN7F7a3ILAX42t76GtihDGzBEbie19a1rWoF7eLDRCcjDEMhUEZWL+dzmbXv4eQ4VAfBOtiyMtzYZha50NtfMe2iR3rnChVKrYAA5btYLktc/3T3VCm2vK98zkg8RYAHs5eAHGwtfjQd8Xu/NEmZ1te1gO0TfndbgDzI104g0NrZ3J4knzN68oPa9vXlZQbI5BBBsRzFNWydtrKAjjt8L3ADfwPxpTrAaB8myDiG18AfeDUWTCxd4HmrfwrjsvJLCpUt1i9lweB5qwI5W0I43rs+CJGuaggSomtjw8wPVUSVB9o38xeiWIjNjZifO3svQrFRm9zx/njQcurb7R/n11lcOrPdWUHXZ7aEjvFEI5yP/RNQ9lRdm/frRqCIeFBHWVvH2V65J76JrYDWwrlNtCMc7+X8TQDsldVWtzj78F04a140Ra1zp3A/lQcHxKjiwrR8ef1UY+JFhUzqIxxBU243B9lcgV5M9+638KAHtbEsxGYAWHLxr3D7vTv9VOV+0yrpbMSbm4Fre0d4vx2pMTK3sFaSbTlZcrSMV0Frm2gsLgcdNLnlQFjubKAC7RIDfi/Mcr/AFb+vhc8q3aXqFSNcVmUuQ6xAZckioJDc3LHs5bEaZbjjS8xvxrFNBYHyjDg2PXSAAgZmCkHlwNst8xsNdeNcdp7WjjjJTDrof1jmAuTbiLm2a3+FTxFzDWbLxK6i/iajY7FK6MovqNABz5c6AT/ALacTPMgWNnzAhRdQHFmADXsOOnKor45yxcu2Yixa5BIta1xysAK3XBG/bDDTkATfyvXCRLG2vroPL6603bCcGFfA27+B/hSgBTBsxskd1BYE8bgWJ4WX1H2UB5g17gG49XHxobtpGWFif1iB776+yvZMcRqQfWeHsobtraOdQtrXN/YLD40AevRXleig9r2vK9tQGNnYHPh5LC5Jt5FRce25oQRRvYcpRTcXBI524DjQ/asWWQ2Fge0PXxoIlTNlYISyBSbDie+w5CoV67YTFGNww4j+SKBzw8axgKvZXj3t663kxFhx0Pnc1BXaVxca35mx/8ANchLm4m3mbHyv/Cg3nmJ0Gnx8Lk8Kg4mIKLtw8LW+NeYjaipwUj1g/lQbFYsubn2UHd8cL/VryoVZQG9m8/V8KLodDWVlANdySLm/GiOy1Fm05/lXtZQS7VDxS2Jtp/6rKyggngfOtcWxCi2mnKsrKATiVGptrUNqysoNTWV5WUHqmusLGsrKAlhzwqHtI/OeoVlZQRgda9rKygZYNUX0R8KEbY+uvl+ZrysoIVYKysoO8a6VO2WgLagV5WUBOXS1tONBMa5J1JNZWUEasrKygJ4P6g861xTnNxPCsrKAfLxrnWVlBlZWVl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5" name="Picture 4" descr="20s.jpg"/>
          <p:cNvPicPr>
            <a:picLocks noChangeAspect="1"/>
          </p:cNvPicPr>
          <p:nvPr/>
        </p:nvPicPr>
        <p:blipFill>
          <a:blip r:embed="rId2" cstate="print"/>
          <a:stretch>
            <a:fillRect/>
          </a:stretch>
        </p:blipFill>
        <p:spPr>
          <a:xfrm>
            <a:off x="6804248" y="0"/>
            <a:ext cx="1962919" cy="147029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6851104" cy="5760640"/>
          </a:xfrm>
        </p:spPr>
        <p:txBody>
          <a:bodyPr>
            <a:normAutofit fontScale="85000" lnSpcReduction="20000"/>
          </a:bodyPr>
          <a:lstStyle/>
          <a:p>
            <a:r>
              <a:rPr lang="en-CA" dirty="0" smtClean="0"/>
              <a:t>Industrialists such as Henry Ford (founder of Ford Motor Company) helped spur the economic boom by pioneering techniques such as mass production (assembly lines and mechanization to produce large volumes of a product at a cheaper price).</a:t>
            </a:r>
          </a:p>
          <a:p>
            <a:r>
              <a:rPr lang="en-CA" dirty="0" smtClean="0"/>
              <a:t>Ford also used the practices of welfare capitalism he advocated a minimum wage and a 40-hour workweek in his factories. </a:t>
            </a:r>
          </a:p>
          <a:p>
            <a:r>
              <a:rPr lang="en-CA" dirty="0" smtClean="0"/>
              <a:t>Ford’s motivation was financial, however; he reasoned that if his employees were happier, they would work more efficiently. </a:t>
            </a:r>
          </a:p>
          <a:p>
            <a:r>
              <a:rPr lang="en-CA" dirty="0" smtClean="0"/>
              <a:t>He also believed that paying them better wages would allow them to buy the products they produced, thus increasing sales.</a:t>
            </a:r>
          </a:p>
          <a:p>
            <a:r>
              <a:rPr lang="en-CA" dirty="0" smtClean="0"/>
              <a:t>These and other advances in manufacturing made a variety of products cheaper, and consumer spending—or </a:t>
            </a:r>
            <a:r>
              <a:rPr lang="en-CA" b="1" dirty="0" smtClean="0"/>
              <a:t>consumerism—</a:t>
            </a:r>
            <a:r>
              <a:rPr lang="en-CA" dirty="0" smtClean="0"/>
              <a:t>increased dramatically </a:t>
            </a:r>
            <a:r>
              <a:rPr lang="en-CA" b="1" dirty="0" smtClean="0"/>
              <a:t>over </a:t>
            </a:r>
            <a:r>
              <a:rPr lang="en-CA" dirty="0" smtClean="0"/>
              <a:t>the course of the decade.</a:t>
            </a:r>
            <a:endParaRPr lang="en-CA" dirty="0"/>
          </a:p>
        </p:txBody>
      </p:sp>
      <p:sp>
        <p:nvSpPr>
          <p:cNvPr id="3" name="Title 2"/>
          <p:cNvSpPr>
            <a:spLocks noGrp="1"/>
          </p:cNvSpPr>
          <p:nvPr>
            <p:ph type="title"/>
          </p:nvPr>
        </p:nvSpPr>
        <p:spPr>
          <a:xfrm>
            <a:off x="457200" y="152400"/>
            <a:ext cx="8229600" cy="540296"/>
          </a:xfrm>
        </p:spPr>
        <p:txBody>
          <a:bodyPr>
            <a:normAutofit fontScale="90000"/>
          </a:bodyPr>
          <a:lstStyle/>
          <a:p>
            <a:pPr algn="ctr"/>
            <a:r>
              <a:rPr lang="en-CA" b="1" dirty="0" smtClean="0"/>
              <a:t>Henry Ford </a:t>
            </a:r>
            <a:endParaRPr lang="en-CA" b="1" dirty="0"/>
          </a:p>
        </p:txBody>
      </p:sp>
      <p:pic>
        <p:nvPicPr>
          <p:cNvPr id="25602" name="Picture 2" descr="https://encrypted-tbn0.gstatic.com/images?q=tbn:ANd9GcSiKzjDUiJ47cu3HwoqsXZeJWWtjUPYSO4KRbsc4K34oUH_CZ4u"/>
          <p:cNvPicPr>
            <a:picLocks noChangeAspect="1" noChangeArrowheads="1"/>
          </p:cNvPicPr>
          <p:nvPr/>
        </p:nvPicPr>
        <p:blipFill>
          <a:blip r:embed="rId2" cstate="print"/>
          <a:srcRect/>
          <a:stretch>
            <a:fillRect/>
          </a:stretch>
        </p:blipFill>
        <p:spPr bwMode="auto">
          <a:xfrm>
            <a:off x="7416719" y="2204864"/>
            <a:ext cx="1727281" cy="227687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3633192"/>
          </a:xfrm>
        </p:spPr>
        <p:txBody>
          <a:bodyPr/>
          <a:lstStyle/>
          <a:p>
            <a:r>
              <a:rPr lang="en-US" dirty="0" smtClean="0"/>
              <a:t>The industrial expansion of the late 19</a:t>
            </a:r>
            <a:r>
              <a:rPr lang="en-US" baseline="30000" dirty="0" smtClean="0"/>
              <a:t>th</a:t>
            </a:r>
            <a:r>
              <a:rPr lang="en-US" dirty="0" smtClean="0"/>
              <a:t> and early 20</a:t>
            </a:r>
            <a:r>
              <a:rPr lang="en-US" baseline="30000" dirty="0" smtClean="0"/>
              <a:t>th</a:t>
            </a:r>
            <a:r>
              <a:rPr lang="en-US" dirty="0" smtClean="0"/>
              <a:t> centuries created a noticeable </a:t>
            </a:r>
            <a:r>
              <a:rPr lang="en-US" b="1" dirty="0" smtClean="0"/>
              <a:t>income disparity</a:t>
            </a:r>
            <a:r>
              <a:rPr lang="en-US" dirty="0" smtClean="0"/>
              <a:t>, or difference in earnings, between rich and poor.</a:t>
            </a:r>
          </a:p>
          <a:p>
            <a:r>
              <a:rPr lang="en-US" dirty="0" smtClean="0"/>
              <a:t>Following the extended period of prosperity in the 20’s the economy would cycle into the severity of depression in the 1930’s—this period would have a long lasting influence on liberal democratic governments.</a:t>
            </a:r>
          </a:p>
          <a:p>
            <a:pPr>
              <a:buNone/>
            </a:pPr>
            <a:endParaRPr lang="en-US" dirty="0" smtClean="0"/>
          </a:p>
          <a:p>
            <a:endParaRPr lang="en-CA" dirty="0"/>
          </a:p>
        </p:txBody>
      </p:sp>
      <p:sp>
        <p:nvSpPr>
          <p:cNvPr id="3" name="Title 2"/>
          <p:cNvSpPr>
            <a:spLocks noGrp="1"/>
          </p:cNvSpPr>
          <p:nvPr>
            <p:ph type="title"/>
          </p:nvPr>
        </p:nvSpPr>
        <p:spPr/>
        <p:txBody>
          <a:bodyPr/>
          <a:lstStyle/>
          <a:p>
            <a:pPr algn="ctr"/>
            <a:r>
              <a:rPr lang="en-CA" b="1" dirty="0" smtClean="0"/>
              <a:t>The Great Depression </a:t>
            </a:r>
            <a:endParaRPr lang="en-CA" b="1" dirty="0"/>
          </a:p>
        </p:txBody>
      </p:sp>
      <p:pic>
        <p:nvPicPr>
          <p:cNvPr id="28674" name="Picture 2" descr="https://encrypted-tbn1.gstatic.com/images?q=tbn:ANd9GcSjIzl9uiHWHgWUaHvtSpLmKjqRkEV1N9Rj0sB-gTpqlQDQ7ly1Fw"/>
          <p:cNvPicPr>
            <a:picLocks noChangeAspect="1" noChangeArrowheads="1"/>
          </p:cNvPicPr>
          <p:nvPr/>
        </p:nvPicPr>
        <p:blipFill>
          <a:blip r:embed="rId2" cstate="print"/>
          <a:srcRect/>
          <a:stretch>
            <a:fillRect/>
          </a:stretch>
        </p:blipFill>
        <p:spPr bwMode="auto">
          <a:xfrm>
            <a:off x="3347864" y="4797152"/>
            <a:ext cx="2476500" cy="184785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Most economists see booms (periods of economic growth such as the growth in the 1920s) and recessions as normal parts of the free market business cycle. </a:t>
            </a:r>
          </a:p>
          <a:p>
            <a:r>
              <a:rPr lang="en-CA" dirty="0" smtClean="0"/>
              <a:t>Because of various circumstances, however, the recession of the 1930s was extremely severe.</a:t>
            </a:r>
          </a:p>
          <a:p>
            <a:r>
              <a:rPr lang="en-CA" dirty="0" smtClean="0"/>
              <a:t>This period would have a long-lasting influence on liberal democratic governments. It led to a growth in government involvement in economies that continues in many forms to this day.</a:t>
            </a:r>
            <a:endParaRPr lang="en-CA" dirty="0"/>
          </a:p>
        </p:txBody>
      </p:sp>
      <p:sp>
        <p:nvSpPr>
          <p:cNvPr id="3" name="Title 2"/>
          <p:cNvSpPr>
            <a:spLocks noGrp="1"/>
          </p:cNvSpPr>
          <p:nvPr>
            <p:ph type="title"/>
          </p:nvPr>
        </p:nvSpPr>
        <p:spPr/>
        <p:txBody>
          <a:bodyPr/>
          <a:lstStyle/>
          <a:p>
            <a:pPr algn="ctr"/>
            <a:r>
              <a:rPr lang="en-CA" b="1" dirty="0" smtClean="0"/>
              <a:t>Long-Lasting Effects </a:t>
            </a:r>
            <a:endParaRPr lang="en-CA"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During the prosperity of the 1920s, the stock prices of successful companies rose.</a:t>
            </a:r>
          </a:p>
          <a:p>
            <a:r>
              <a:rPr lang="en-CA" dirty="0" smtClean="0"/>
              <a:t>Many people began borrowing money to invest in the stock market on the assumption that prices would continue to rise.</a:t>
            </a:r>
            <a:endParaRPr lang="en-US" dirty="0" smtClean="0"/>
          </a:p>
          <a:p>
            <a:r>
              <a:rPr lang="en-US" dirty="0" smtClean="0"/>
              <a:t>These investments actually inflated the stock prices.</a:t>
            </a:r>
          </a:p>
          <a:p>
            <a:r>
              <a:rPr lang="en-US" dirty="0" smtClean="0"/>
              <a:t>When prices finally stopped rising, people began selling their stocks to make profits prior to prices dropping. As demand for stocks dropped so did their prices.  Panic selling caused prices to fall even more quickly—which led to crash.</a:t>
            </a:r>
          </a:p>
          <a:p>
            <a:pPr>
              <a:buNone/>
            </a:pPr>
            <a:endParaRPr lang="en-CA" dirty="0"/>
          </a:p>
        </p:txBody>
      </p:sp>
      <p:sp>
        <p:nvSpPr>
          <p:cNvPr id="3" name="Title 2"/>
          <p:cNvSpPr>
            <a:spLocks noGrp="1"/>
          </p:cNvSpPr>
          <p:nvPr>
            <p:ph type="title"/>
          </p:nvPr>
        </p:nvSpPr>
        <p:spPr/>
        <p:txBody>
          <a:bodyPr/>
          <a:lstStyle/>
          <a:p>
            <a:pPr algn="ctr"/>
            <a:r>
              <a:rPr lang="en-US" b="1" dirty="0" smtClean="0"/>
              <a:t>1929 &amp; continuing factors</a:t>
            </a:r>
            <a:endParaRPr lang="en-CA"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After the crash, investors who had borrowed money to buy stocks found themselves with large debts and worthless investments. </a:t>
            </a:r>
          </a:p>
          <a:p>
            <a:r>
              <a:rPr lang="en-US" dirty="0" smtClean="0"/>
              <a:t>Fearing a wider economic downturn after the crash, banks began calling in loans—many who had overextended themselves became bankrupt.</a:t>
            </a:r>
          </a:p>
          <a:p>
            <a:r>
              <a:rPr lang="en-US" dirty="0" smtClean="0"/>
              <a:t>People feared about what little savings they had in the banks and bank runs became common. Bank runs are a situation when too many depositors try to withdraw their savings from a financial institution causing it to go bankrupt. When the banks went bankrupt, so did businesses that had borrowed from them to survive</a:t>
            </a:r>
          </a:p>
          <a:p>
            <a:endParaRPr lang="en-CA" dirty="0"/>
          </a:p>
        </p:txBody>
      </p:sp>
      <p:sp>
        <p:nvSpPr>
          <p:cNvPr id="3" name="Title 2"/>
          <p:cNvSpPr>
            <a:spLocks noGrp="1"/>
          </p:cNvSpPr>
          <p:nvPr>
            <p:ph type="title"/>
          </p:nvPr>
        </p:nvSpPr>
        <p:spPr/>
        <p:txBody>
          <a:bodyPr/>
          <a:lstStyle/>
          <a:p>
            <a:pPr algn="ctr"/>
            <a:r>
              <a:rPr lang="en-CA" b="1" dirty="0" smtClean="0"/>
              <a:t>The Aftermath </a:t>
            </a:r>
            <a:endParaRPr lang="en-CA"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832648"/>
          </a:xfrm>
        </p:spPr>
        <p:txBody>
          <a:bodyPr>
            <a:normAutofit fontScale="92500"/>
          </a:bodyPr>
          <a:lstStyle/>
          <a:p>
            <a:r>
              <a:rPr lang="en-CA" dirty="0" smtClean="0"/>
              <a:t>Some economists also believe that industry and agriculture had become too productive in the 1920s, leading to a glut of products on the market, and a corresponding fall in prices.</a:t>
            </a:r>
          </a:p>
          <a:p>
            <a:r>
              <a:rPr lang="en-US" dirty="0" smtClean="0"/>
              <a:t>Next the American government began introducing tariffs(tax on import &amp; export) to protect the domestic economy. Nations of the globe responded by creating their own tariffs. </a:t>
            </a:r>
          </a:p>
          <a:p>
            <a:r>
              <a:rPr lang="en-US" dirty="0" smtClean="0"/>
              <a:t>The result was slowed international trade and a slowed global economy.</a:t>
            </a:r>
          </a:p>
          <a:p>
            <a:r>
              <a:rPr lang="en-US" dirty="0" smtClean="0"/>
              <a:t>A general loss of confidence in the North American economy prevailed causing the people who did have money to spend even less, further slowing the economy.</a:t>
            </a:r>
          </a:p>
          <a:p>
            <a:r>
              <a:rPr lang="en-US" dirty="0" smtClean="0"/>
              <a:t>To add insult to injury, North American farmers were hit by a series of droughts and insect plague. </a:t>
            </a:r>
          </a:p>
          <a:p>
            <a:endParaRPr lang="en-US" dirty="0" smtClean="0"/>
          </a:p>
          <a:p>
            <a:endParaRPr lang="en-CA" dirty="0"/>
          </a:p>
        </p:txBody>
      </p:sp>
      <p:sp>
        <p:nvSpPr>
          <p:cNvPr id="3" name="Title 2"/>
          <p:cNvSpPr>
            <a:spLocks noGrp="1"/>
          </p:cNvSpPr>
          <p:nvPr>
            <p:ph type="title"/>
          </p:nvPr>
        </p:nvSpPr>
        <p:spPr>
          <a:xfrm>
            <a:off x="457200" y="152400"/>
            <a:ext cx="8229600" cy="684312"/>
          </a:xfrm>
        </p:spPr>
        <p:txBody>
          <a:bodyPr>
            <a:normAutofit fontScale="90000"/>
          </a:bodyPr>
          <a:lstStyle/>
          <a:p>
            <a:pPr algn="ctr"/>
            <a:r>
              <a:rPr lang="en-CA" dirty="0" smtClean="0"/>
              <a:t>The Aftermath </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763344"/>
          </a:xfrm>
        </p:spPr>
        <p:txBody>
          <a:bodyPr>
            <a:normAutofit lnSpcReduction="10000"/>
          </a:bodyPr>
          <a:lstStyle/>
          <a:p>
            <a:r>
              <a:rPr lang="en-US" dirty="0" smtClean="0"/>
              <a:t>The Great Depression and its effects would cause a greater number of people in North America to question the wisdom of the prevailing classical liberal economist system. (capitalism)</a:t>
            </a:r>
          </a:p>
          <a:p>
            <a:r>
              <a:rPr lang="en-CA" dirty="0" smtClean="0"/>
              <a:t>In Canada, the Co-operative Commonwealth Federation (CCF) was founded in Calgary in 1932 with mixed economic policies such as public ownership of industries and financial institutions.</a:t>
            </a:r>
          </a:p>
          <a:p>
            <a:r>
              <a:rPr lang="en-US" dirty="0" smtClean="0"/>
              <a:t>People would begin to believe that the government should take on a greater role to prevent extreme fluctuations in the business cycle—and provide society with greater economic stability.</a:t>
            </a:r>
          </a:p>
          <a:p>
            <a:r>
              <a:rPr lang="en-US" dirty="0" smtClean="0"/>
              <a:t>This signaled a significant shift away from classical liberalism toward a mixed economy and a more modern understanding of liberalism.</a:t>
            </a:r>
          </a:p>
          <a:p>
            <a:pPr>
              <a:buNone/>
            </a:pPr>
            <a:endParaRPr lang="en-US" dirty="0" smtClean="0"/>
          </a:p>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economic conditions that made possible the immense fortunes of Frick (known for his ruthless business practices) and other robber barons like him were largely due to the adoption and the principles of economic liberalism in the United States, Canada, Great Britain, and other industrialized countries near the beginning of the 20</a:t>
            </a:r>
            <a:r>
              <a:rPr lang="en-CA" baseline="30000" dirty="0" smtClean="0"/>
              <a:t>th</a:t>
            </a:r>
            <a:r>
              <a:rPr lang="en-CA" dirty="0" smtClean="0"/>
              <a:t> century.  </a:t>
            </a:r>
          </a:p>
          <a:p>
            <a:r>
              <a:rPr lang="en-CA" dirty="0" smtClean="0"/>
              <a:t>This chapter explores how various historical events and competing ideologies influenced the development of liberalism in the 20</a:t>
            </a:r>
            <a:r>
              <a:rPr lang="en-CA" baseline="30000" dirty="0" smtClean="0"/>
              <a:t>th</a:t>
            </a:r>
            <a:r>
              <a:rPr lang="en-CA" dirty="0" smtClean="0"/>
              <a:t> century, and how liberalism then impacted the societies in which it took hold.</a:t>
            </a:r>
            <a:endParaRPr lang="en-CA" dirty="0"/>
          </a:p>
        </p:txBody>
      </p:sp>
      <p:sp>
        <p:nvSpPr>
          <p:cNvPr id="3" name="Title 2"/>
          <p:cNvSpPr>
            <a:spLocks noGrp="1"/>
          </p:cNvSpPr>
          <p:nvPr>
            <p:ph type="title"/>
          </p:nvPr>
        </p:nvSpPr>
        <p:spPr/>
        <p:txBody>
          <a:bodyPr/>
          <a:lstStyle/>
          <a:p>
            <a:pPr algn="ctr"/>
            <a:r>
              <a:rPr lang="en-CA" dirty="0" smtClean="0"/>
              <a:t>Chapter 6 Issue</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20888"/>
            <a:ext cx="8229600" cy="3675112"/>
          </a:xfrm>
        </p:spPr>
        <p:txBody>
          <a:bodyPr/>
          <a:lstStyle/>
          <a:p>
            <a:r>
              <a:rPr lang="en-CA" dirty="0" smtClean="0"/>
              <a:t>The Postwar Consensus – period in politics from the end of WWI (1919) until the end of the 1970s.  </a:t>
            </a:r>
          </a:p>
          <a:p>
            <a:r>
              <a:rPr lang="en-CA" dirty="0" smtClean="0"/>
              <a:t>Countries like Britain, Canada, and the United States implemented changes in the role of the state at this time, but they also saw general growth of the principles of liberalism which occurred internationally through contact related to trade, international cooperation, foreign aid, and other programs.   </a:t>
            </a:r>
            <a:endParaRPr lang="en-CA" dirty="0"/>
          </a:p>
        </p:txBody>
      </p:sp>
      <p:pic>
        <p:nvPicPr>
          <p:cNvPr id="1026" name="Picture 2" descr="http://www.web-books.com/eLibrary/Books/B0/B66/IMG/fwk-collins-fig01_005.jpg"/>
          <p:cNvPicPr>
            <a:picLocks noChangeAspect="1" noChangeArrowheads="1"/>
          </p:cNvPicPr>
          <p:nvPr/>
        </p:nvPicPr>
        <p:blipFill>
          <a:blip r:embed="rId2" cstate="print"/>
          <a:srcRect/>
          <a:stretch>
            <a:fillRect/>
          </a:stretch>
        </p:blipFill>
        <p:spPr bwMode="auto">
          <a:xfrm>
            <a:off x="1187624" y="188640"/>
            <a:ext cx="6854724" cy="196828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Saw the development of “social safety net” programs such as:</a:t>
            </a:r>
          </a:p>
          <a:p>
            <a:pPr lvl="1"/>
            <a:r>
              <a:rPr lang="en-CA" dirty="0" smtClean="0"/>
              <a:t>Employment insurance</a:t>
            </a:r>
          </a:p>
          <a:p>
            <a:pPr lvl="1"/>
            <a:r>
              <a:rPr lang="en-CA" dirty="0" smtClean="0"/>
              <a:t>Assistance for the elderly</a:t>
            </a:r>
          </a:p>
          <a:p>
            <a:pPr lvl="1"/>
            <a:r>
              <a:rPr lang="en-CA" dirty="0" smtClean="0"/>
              <a:t>Child care</a:t>
            </a:r>
          </a:p>
          <a:p>
            <a:pPr lvl="1"/>
            <a:r>
              <a:rPr lang="en-CA" dirty="0" smtClean="0"/>
              <a:t>Universal health care</a:t>
            </a:r>
          </a:p>
          <a:p>
            <a:r>
              <a:rPr lang="en-CA" dirty="0" smtClean="0"/>
              <a:t> All of these programs were made possible by</a:t>
            </a:r>
          </a:p>
          <a:p>
            <a:pPr lvl="1"/>
            <a:r>
              <a:rPr lang="en-CA" dirty="0" smtClean="0"/>
              <a:t>National Insurance Act</a:t>
            </a:r>
          </a:p>
          <a:p>
            <a:pPr lvl="1"/>
            <a:r>
              <a:rPr lang="en-CA" dirty="0" smtClean="0"/>
              <a:t>The National Assistance Act</a:t>
            </a:r>
          </a:p>
          <a:p>
            <a:pPr lvl="1"/>
            <a:r>
              <a:rPr lang="en-CA" dirty="0" smtClean="0"/>
              <a:t>The National Health Service Act</a:t>
            </a:r>
          </a:p>
          <a:p>
            <a:pPr lvl="1">
              <a:buNone/>
            </a:pPr>
            <a:endParaRPr lang="en-CA" dirty="0" smtClean="0"/>
          </a:p>
        </p:txBody>
      </p:sp>
      <p:sp>
        <p:nvSpPr>
          <p:cNvPr id="3" name="Title 2"/>
          <p:cNvSpPr>
            <a:spLocks noGrp="1"/>
          </p:cNvSpPr>
          <p:nvPr>
            <p:ph type="title"/>
          </p:nvPr>
        </p:nvSpPr>
        <p:spPr/>
        <p:txBody>
          <a:bodyPr/>
          <a:lstStyle/>
          <a:p>
            <a:r>
              <a:rPr lang="en-CA" dirty="0" smtClean="0"/>
              <a:t>Postwar Consensus</a:t>
            </a: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In the 3 decades following WWII, the Canadian government created and strengthened social programs.</a:t>
            </a:r>
          </a:p>
          <a:p>
            <a:r>
              <a:rPr lang="en-CA" dirty="0" smtClean="0"/>
              <a:t>Prior to and during the World Wars, legislation introduced </a:t>
            </a:r>
          </a:p>
          <a:p>
            <a:pPr lvl="1"/>
            <a:r>
              <a:rPr lang="en-CA" dirty="0" smtClean="0"/>
              <a:t>Unemployment insurance</a:t>
            </a:r>
          </a:p>
          <a:p>
            <a:pPr lvl="1"/>
            <a:r>
              <a:rPr lang="en-CA" dirty="0" smtClean="0"/>
              <a:t>Family allowance </a:t>
            </a:r>
          </a:p>
          <a:p>
            <a:r>
              <a:rPr lang="en-CA" dirty="0" smtClean="0"/>
              <a:t>The Canadian government was working towards programs characteristic of a </a:t>
            </a:r>
            <a:r>
              <a:rPr lang="en-CA" b="1" dirty="0" smtClean="0"/>
              <a:t>welfare state </a:t>
            </a:r>
            <a:r>
              <a:rPr lang="en-CA" dirty="0" smtClean="0"/>
              <a:t>(the state plays a key role in the protection and promotion of the economic and social well-being of its citizens: equality of opportunity) </a:t>
            </a:r>
            <a:endParaRPr lang="en-CA" dirty="0"/>
          </a:p>
        </p:txBody>
      </p:sp>
      <p:sp>
        <p:nvSpPr>
          <p:cNvPr id="3" name="Title 2"/>
          <p:cNvSpPr>
            <a:spLocks noGrp="1"/>
          </p:cNvSpPr>
          <p:nvPr>
            <p:ph type="title"/>
          </p:nvPr>
        </p:nvSpPr>
        <p:spPr/>
        <p:txBody>
          <a:bodyPr/>
          <a:lstStyle/>
          <a:p>
            <a:pPr algn="ctr"/>
            <a:r>
              <a:rPr lang="en-CA" dirty="0" smtClean="0"/>
              <a:t>The Postwar Economy in Canada</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683224"/>
          </a:xfrm>
        </p:spPr>
        <p:txBody>
          <a:bodyPr>
            <a:normAutofit lnSpcReduction="10000"/>
          </a:bodyPr>
          <a:lstStyle/>
          <a:p>
            <a:r>
              <a:rPr lang="en-CA" dirty="0" smtClean="0"/>
              <a:t>Universal Health Care</a:t>
            </a:r>
          </a:p>
          <a:p>
            <a:r>
              <a:rPr lang="en-CA" dirty="0" smtClean="0"/>
              <a:t>Canada Pension Plan (CPP) &amp; Old Age Security </a:t>
            </a:r>
          </a:p>
          <a:p>
            <a:r>
              <a:rPr lang="en-CA" dirty="0" smtClean="0"/>
              <a:t>Foreign Investment Review Agency (FIRA) promoting foreign investment in the Canadian economy</a:t>
            </a:r>
          </a:p>
          <a:p>
            <a:r>
              <a:rPr lang="en-CA" dirty="0" smtClean="0"/>
              <a:t>Canadian Radio &amp; Television Commission (CRTC) </a:t>
            </a:r>
          </a:p>
          <a:p>
            <a:r>
              <a:rPr lang="en-CA" dirty="0" smtClean="0"/>
              <a:t>Atomic Energy of Canada Limited (AECL) fed. government to control uses for nuclear energy.</a:t>
            </a:r>
          </a:p>
          <a:p>
            <a:endParaRPr lang="en-CA" dirty="0" smtClean="0"/>
          </a:p>
          <a:p>
            <a:r>
              <a:rPr lang="en-CA" dirty="0" smtClean="0"/>
              <a:t>These programs were a step in the right direction to ensure that the Economy could see growth but they weren’t out of the crises yet.</a:t>
            </a:r>
            <a:endParaRPr lang="en-CA" dirty="0"/>
          </a:p>
        </p:txBody>
      </p:sp>
      <p:sp>
        <p:nvSpPr>
          <p:cNvPr id="3" name="Title 2"/>
          <p:cNvSpPr>
            <a:spLocks noGrp="1"/>
          </p:cNvSpPr>
          <p:nvPr>
            <p:ph type="title"/>
          </p:nvPr>
        </p:nvSpPr>
        <p:spPr/>
        <p:txBody>
          <a:bodyPr/>
          <a:lstStyle/>
          <a:p>
            <a:r>
              <a:rPr lang="en-CA" dirty="0" smtClean="0"/>
              <a:t>The Postwar Economy in Canada</a:t>
            </a:r>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In 1973, Egypt and Syria attacked Israel.</a:t>
            </a:r>
          </a:p>
          <a:p>
            <a:r>
              <a:rPr lang="en-CA" dirty="0" smtClean="0"/>
              <a:t>In response to American and Western European support of Israel during this time of conflict Organization of the Petroleum Exporting Countries OPEC reduced oil production and limited exportation.</a:t>
            </a:r>
          </a:p>
          <a:p>
            <a:r>
              <a:rPr lang="en-CA" dirty="0" smtClean="0"/>
              <a:t>The price of oil quadrupled, causing gas shortages and rationing in the United States.  </a:t>
            </a:r>
          </a:p>
          <a:p>
            <a:r>
              <a:rPr lang="en-CA" dirty="0" smtClean="0"/>
              <a:t>This had a double effect of making goods more expensive (inflation) and a slow in the economy.</a:t>
            </a:r>
          </a:p>
          <a:p>
            <a:r>
              <a:rPr lang="en-CA" dirty="0" smtClean="0"/>
              <a:t>When a recession and high inflation occur at the same time, it is known as </a:t>
            </a:r>
            <a:r>
              <a:rPr lang="en-CA" b="1" dirty="0" smtClean="0"/>
              <a:t>stagflation</a:t>
            </a:r>
            <a:r>
              <a:rPr lang="en-CA" dirty="0" smtClean="0"/>
              <a:t>.  </a:t>
            </a:r>
          </a:p>
        </p:txBody>
      </p:sp>
      <p:sp>
        <p:nvSpPr>
          <p:cNvPr id="3" name="Title 2"/>
          <p:cNvSpPr>
            <a:spLocks noGrp="1"/>
          </p:cNvSpPr>
          <p:nvPr>
            <p:ph type="title"/>
          </p:nvPr>
        </p:nvSpPr>
        <p:spPr/>
        <p:txBody>
          <a:bodyPr/>
          <a:lstStyle/>
          <a:p>
            <a:pPr algn="ctr"/>
            <a:r>
              <a:rPr lang="en-CA" dirty="0" smtClean="0"/>
              <a:t>Economic Crises of the 1970s </a:t>
            </a:r>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Due to the phenomenon of stagflation, governments in many Western countries found that, while the cost of maintaining programs of a welfare state was rising due to inflation, the economic slowdown meant that governments collected less tax revenue.  </a:t>
            </a:r>
          </a:p>
          <a:p>
            <a:r>
              <a:rPr lang="en-CA" dirty="0" smtClean="0"/>
              <a:t>This situation led to a shift in economic thinking in many countries in the 1970s and 1980s.  </a:t>
            </a:r>
            <a:endParaRPr lang="en-CA" dirty="0"/>
          </a:p>
        </p:txBody>
      </p:sp>
      <p:sp>
        <p:nvSpPr>
          <p:cNvPr id="3" name="Title 2"/>
          <p:cNvSpPr>
            <a:spLocks noGrp="1"/>
          </p:cNvSpPr>
          <p:nvPr>
            <p:ph type="title"/>
          </p:nvPr>
        </p:nvSpPr>
        <p:spPr/>
        <p:txBody>
          <a:bodyPr/>
          <a:lstStyle/>
          <a:p>
            <a:pPr algn="ctr"/>
            <a:r>
              <a:rPr lang="en-CA" dirty="0" smtClean="0"/>
              <a:t>Stagflation </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CA" dirty="0" smtClean="0"/>
              <a:t>Another swing in the economic pendulum alternates between interventionism and the free-market economy is Monetarism.</a:t>
            </a:r>
          </a:p>
          <a:p>
            <a:r>
              <a:rPr lang="en-CA" dirty="0" smtClean="0"/>
              <a:t>The theory holds that control of a country’s money supply is the best means to encourage economic growth and limit unemployment and inflation.  </a:t>
            </a:r>
          </a:p>
          <a:p>
            <a:r>
              <a:rPr lang="en-CA" dirty="0" smtClean="0"/>
              <a:t>They money supply is controlled through the regulation of interest rates.  </a:t>
            </a:r>
          </a:p>
          <a:p>
            <a:r>
              <a:rPr lang="en-CA" dirty="0" smtClean="0"/>
              <a:t>Economists like Milton Friedman and Friedrich Hayek believed that the price system, or the free market was the only way to balance supply and demand in the economy while maintaining individual liberty.   </a:t>
            </a:r>
            <a:endParaRPr lang="en-CA" dirty="0"/>
          </a:p>
        </p:txBody>
      </p:sp>
      <p:sp>
        <p:nvSpPr>
          <p:cNvPr id="3" name="Title 2"/>
          <p:cNvSpPr>
            <a:spLocks noGrp="1"/>
          </p:cNvSpPr>
          <p:nvPr>
            <p:ph type="title"/>
          </p:nvPr>
        </p:nvSpPr>
        <p:spPr/>
        <p:txBody>
          <a:bodyPr/>
          <a:lstStyle/>
          <a:p>
            <a:pPr algn="ctr"/>
            <a:r>
              <a:rPr lang="en-CA" dirty="0" smtClean="0"/>
              <a:t>Monetarism </a:t>
            </a: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adoption of monetarism by Great Britain, the United States and others reflects a swing of the pendulum back to classical liberal principles and away from the interventionist practices of Keynesian economics.</a:t>
            </a:r>
          </a:p>
          <a:p>
            <a:r>
              <a:rPr lang="en-CA" dirty="0" smtClean="0"/>
              <a:t>The intervention of governments during and after the Depression and WWII had established a modified market or a mixed economy – the intervention side of the pendulum swing – but the advice offered by Keynes had been only partially accepted by governments.</a:t>
            </a:r>
            <a:endParaRPr lang="en-CA" dirty="0"/>
          </a:p>
        </p:txBody>
      </p:sp>
      <p:sp>
        <p:nvSpPr>
          <p:cNvPr id="3" name="Title 2"/>
          <p:cNvSpPr>
            <a:spLocks noGrp="1"/>
          </p:cNvSpPr>
          <p:nvPr>
            <p:ph type="title"/>
          </p:nvPr>
        </p:nvSpPr>
        <p:spPr/>
        <p:txBody>
          <a:bodyPr/>
          <a:lstStyle/>
          <a:p>
            <a:pPr algn="ctr"/>
            <a:r>
              <a:rPr lang="en-CA" dirty="0" smtClean="0"/>
              <a:t>Monetarism </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00336"/>
          </a:xfrm>
        </p:spPr>
        <p:txBody>
          <a:bodyPr/>
          <a:lstStyle/>
          <a:p>
            <a:pPr algn="ctr"/>
            <a:r>
              <a:rPr lang="en-CA" dirty="0" smtClean="0"/>
              <a:t>Economic Liberalism Today </a:t>
            </a:r>
            <a:endParaRPr lang="en-CA" dirty="0"/>
          </a:p>
        </p:txBody>
      </p:sp>
      <p:pic>
        <p:nvPicPr>
          <p:cNvPr id="35842" name="Picture 2"/>
          <p:cNvPicPr>
            <a:picLocks noChangeAspect="1" noChangeArrowheads="1"/>
          </p:cNvPicPr>
          <p:nvPr/>
        </p:nvPicPr>
        <p:blipFill>
          <a:blip r:embed="rId2" cstate="print"/>
          <a:srcRect/>
          <a:stretch>
            <a:fillRect/>
          </a:stretch>
        </p:blipFill>
        <p:spPr bwMode="auto">
          <a:xfrm>
            <a:off x="251520" y="1196752"/>
            <a:ext cx="8676456" cy="3108630"/>
          </a:xfrm>
          <a:prstGeom prst="rect">
            <a:avLst/>
          </a:prstGeom>
          <a:noFill/>
          <a:ln w="9525">
            <a:noFill/>
            <a:miter lim="800000"/>
            <a:headEnd/>
            <a:tailEnd/>
          </a:ln>
        </p:spPr>
      </p:pic>
      <p:sp>
        <p:nvSpPr>
          <p:cNvPr id="5" name="TextBox 4"/>
          <p:cNvSpPr txBox="1"/>
          <p:nvPr/>
        </p:nvSpPr>
        <p:spPr>
          <a:xfrm>
            <a:off x="899592" y="4725144"/>
            <a:ext cx="7272808" cy="1384995"/>
          </a:xfrm>
          <a:prstGeom prst="rect">
            <a:avLst/>
          </a:prstGeom>
          <a:noFill/>
        </p:spPr>
        <p:txBody>
          <a:bodyPr wrap="square" rtlCol="0">
            <a:spAutoFit/>
          </a:bodyPr>
          <a:lstStyle/>
          <a:p>
            <a:r>
              <a:rPr lang="en-CA" sz="2400" dirty="0" smtClean="0"/>
              <a:t>In addition, changes in governing  parties often lead to changes in economic policy in liberal democracies.</a:t>
            </a:r>
          </a:p>
          <a:p>
            <a:endParaRPr lang="en-CA" dirty="0" smtClean="0"/>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Classical liberalism stresses the importance of human rationality. Just as it values political freedoms, classical liberalism also holds freedom to be the basic standard in economics, and believes the most beneficial economic system to be the </a:t>
            </a:r>
            <a:r>
              <a:rPr lang="en-CA" b="1" dirty="0" smtClean="0"/>
              <a:t>“free market”: </a:t>
            </a:r>
            <a:r>
              <a:rPr lang="en-CA" dirty="0" smtClean="0"/>
              <a:t>an economy that operates with limited government intervention and relies on the choices that rational individuals make in their own self-interest. </a:t>
            </a:r>
            <a:endParaRPr lang="en-CA" dirty="0"/>
          </a:p>
        </p:txBody>
      </p:sp>
      <p:sp>
        <p:nvSpPr>
          <p:cNvPr id="3" name="Title 2"/>
          <p:cNvSpPr>
            <a:spLocks noGrp="1"/>
          </p:cNvSpPr>
          <p:nvPr>
            <p:ph type="title"/>
          </p:nvPr>
        </p:nvSpPr>
        <p:spPr/>
        <p:txBody>
          <a:bodyPr/>
          <a:lstStyle/>
          <a:p>
            <a:pPr algn="ctr"/>
            <a:r>
              <a:rPr lang="en-CA" dirty="0" smtClean="0"/>
              <a:t>Principles of Liberalism </a:t>
            </a:r>
            <a:endParaRPr lang="en-CA" dirty="0"/>
          </a:p>
        </p:txBody>
      </p:sp>
      <p:pic>
        <p:nvPicPr>
          <p:cNvPr id="29698" name="Picture 2" descr="https://encrypted-tbn0.gstatic.com/images?q=tbn:ANd9GcTlqQnqIEY0mpNifQoG4qANCfEwHdyC7uyptKFJUGE2K775uR1-"/>
          <p:cNvPicPr>
            <a:picLocks noChangeAspect="1" noChangeArrowheads="1"/>
          </p:cNvPicPr>
          <p:nvPr/>
        </p:nvPicPr>
        <p:blipFill>
          <a:blip r:embed="rId2" cstate="print"/>
          <a:srcRect/>
          <a:stretch>
            <a:fillRect/>
          </a:stretch>
        </p:blipFill>
        <p:spPr bwMode="auto">
          <a:xfrm>
            <a:off x="6660232" y="4509120"/>
            <a:ext cx="2143125" cy="21431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6131024" cy="5001344"/>
          </a:xfrm>
        </p:spPr>
        <p:txBody>
          <a:bodyPr>
            <a:normAutofit/>
          </a:bodyPr>
          <a:lstStyle/>
          <a:p>
            <a:r>
              <a:rPr lang="en-CA" dirty="0" smtClean="0"/>
              <a:t>Theodore Roosevelt introduced several reforms during his presidency to give middle-class Americans a “square deal.”</a:t>
            </a:r>
          </a:p>
          <a:p>
            <a:r>
              <a:rPr lang="en-CA" dirty="0" smtClean="0"/>
              <a:t>Part of this square deal involved preventing large companies from abusing their control over the marketplace. One of the companies Roosevelt’s government investigated was the Standard Oil Company.</a:t>
            </a:r>
          </a:p>
          <a:p>
            <a:r>
              <a:rPr lang="en-CA" dirty="0" smtClean="0"/>
              <a:t>Roosevelt’s successor was William Howard Taft, who served as president from 1909 to 1913.</a:t>
            </a:r>
            <a:endParaRPr lang="en-CA" dirty="0"/>
          </a:p>
        </p:txBody>
      </p:sp>
      <p:sp>
        <p:nvSpPr>
          <p:cNvPr id="3" name="Title 2"/>
          <p:cNvSpPr>
            <a:spLocks noGrp="1"/>
          </p:cNvSpPr>
          <p:nvPr>
            <p:ph type="title"/>
          </p:nvPr>
        </p:nvSpPr>
        <p:spPr/>
        <p:txBody>
          <a:bodyPr>
            <a:normAutofit/>
          </a:bodyPr>
          <a:lstStyle/>
          <a:p>
            <a:pPr algn="ctr"/>
            <a:r>
              <a:rPr lang="en-CA" dirty="0" smtClean="0"/>
              <a:t>Liberalism in North America</a:t>
            </a:r>
            <a:endParaRPr lang="en-CA" dirty="0"/>
          </a:p>
        </p:txBody>
      </p:sp>
      <p:pic>
        <p:nvPicPr>
          <p:cNvPr id="1026" name="Picture 2" descr="https://encrypted-tbn0.gstatic.com/images?q=tbn:ANd9GcSXdcX8zwbJRJdlRzr1zTuezs2uOoBPMM5pt0DM7Dkn68Al6EUr"/>
          <p:cNvPicPr>
            <a:picLocks noChangeAspect="1" noChangeArrowheads="1"/>
          </p:cNvPicPr>
          <p:nvPr/>
        </p:nvPicPr>
        <p:blipFill>
          <a:blip r:embed="rId2" cstate="print"/>
          <a:srcRect/>
          <a:stretch>
            <a:fillRect/>
          </a:stretch>
        </p:blipFill>
        <p:spPr bwMode="auto">
          <a:xfrm>
            <a:off x="6876256" y="1412776"/>
            <a:ext cx="1809750" cy="2524126"/>
          </a:xfrm>
          <a:prstGeom prst="rect">
            <a:avLst/>
          </a:prstGeom>
          <a:noFill/>
        </p:spPr>
      </p:pic>
      <p:pic>
        <p:nvPicPr>
          <p:cNvPr id="1028" name="Picture 4" descr="https://encrypted-tbn0.gstatic.com/images?q=tbn:ANd9GcQdHlDZ0BR3JEplaVVesp8jDEGSjrOeSOyvVwEVStNo3KPnEBJ62w"/>
          <p:cNvPicPr>
            <a:picLocks noChangeAspect="1" noChangeArrowheads="1"/>
          </p:cNvPicPr>
          <p:nvPr/>
        </p:nvPicPr>
        <p:blipFill>
          <a:blip r:embed="rId3" cstate="print"/>
          <a:srcRect/>
          <a:stretch>
            <a:fillRect/>
          </a:stretch>
        </p:blipFill>
        <p:spPr bwMode="auto">
          <a:xfrm>
            <a:off x="7020272" y="4149080"/>
            <a:ext cx="1714500" cy="20288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6419056" cy="5145360"/>
          </a:xfrm>
        </p:spPr>
        <p:txBody>
          <a:bodyPr>
            <a:normAutofit fontScale="92500"/>
          </a:bodyPr>
          <a:lstStyle/>
          <a:p>
            <a:r>
              <a:rPr lang="en-CA" dirty="0" smtClean="0"/>
              <a:t>Taft pursued several of the progressive initiatives started by Roosevelt, such as breaking up trusts—that is, large business multinationals that exerted </a:t>
            </a:r>
            <a:r>
              <a:rPr lang="en-CA" b="1" dirty="0" smtClean="0"/>
              <a:t>monopolies </a:t>
            </a:r>
            <a:r>
              <a:rPr lang="en-CA" dirty="0" smtClean="0"/>
              <a:t>(exclusive possession and control of a company)</a:t>
            </a:r>
          </a:p>
          <a:p>
            <a:r>
              <a:rPr lang="en-CA" dirty="0" smtClean="0"/>
              <a:t>The Sherman Anti-Trust Act (John Sherman 1890) was not intended to prevent a single company from dominating a market in a “monopoly by merit,” but to prevent anti-competitive behaviour among companies.</a:t>
            </a:r>
          </a:p>
          <a:p>
            <a:r>
              <a:rPr lang="en-CA" dirty="0" smtClean="0"/>
              <a:t>It prohibits certain business activities that reduce competition in the marketplace</a:t>
            </a:r>
            <a:endParaRPr lang="en-CA" dirty="0"/>
          </a:p>
        </p:txBody>
      </p:sp>
      <p:sp>
        <p:nvSpPr>
          <p:cNvPr id="3" name="Title 2"/>
          <p:cNvSpPr>
            <a:spLocks noGrp="1"/>
          </p:cNvSpPr>
          <p:nvPr>
            <p:ph type="title"/>
          </p:nvPr>
        </p:nvSpPr>
        <p:spPr/>
        <p:txBody>
          <a:bodyPr/>
          <a:lstStyle/>
          <a:p>
            <a:pPr algn="ctr"/>
            <a:r>
              <a:rPr lang="en-CA" dirty="0" smtClean="0"/>
              <a:t>Liberalism in North America</a:t>
            </a:r>
            <a:endParaRPr lang="en-CA" dirty="0"/>
          </a:p>
        </p:txBody>
      </p:sp>
      <p:sp>
        <p:nvSpPr>
          <p:cNvPr id="1026" name="AutoShape 2" descr="data:image/jpeg;base64,/9j/4AAQSkZJRgABAQAAAQABAAD/2wCEAAkGBhQSEBIUEBQUFRUWGBoYFxYXFxcXHhcgHhgZGBgYFxYYHCcqGB0kGRkbIC8jJCcqLCwsHR8xNTAqNScsLCkBCQoKDgwOGg8PGikkHB0pLCwpKSkpKSksKSkpKSksLCksLCkpLCkpKSwsKSwsLCwpLCksKSksLCwsKSksLCksKf/AABEIAJcAiAMBIgACEQEDEQH/xAAcAAEAAgMBAQEAAAAAAAAAAAAABgcDBAUIAQL/xABAEAACAQIDBQUFBQYFBQEAAAABAgMAEQQSIQUGMUFRBxMiYXEUMkKRoSMzUoGxU2JygsHwFUNjkqIWstHh8Qj/xAAZAQEAAwEBAAAAAAAAAAAAAAAAAQIDBAX/xAAiEQEBAQEAAwABBAMAAAAAAAAAAQIRAyExEhMyQWEEFCL/2gAMAwEAAhEDEQA/ALxpSlApSlAr5evzJKACSbAC5J0t5k1Ddq7+NdfYokkU8JZnMSSHkkRt4ibE5vd9ardSLZzdfE1rSn2rGk8cDNaSVXZF6hLZvlmFae7m8qYqNiFaORDllhf3oz524gjUMND9KiXa7s6ceyY3CAl8K7EgC5AbKb25i6ZSOjGnfSOe+VY164W+G90Oz8OZZjcnSOMEBpD0F+Q4k8AKhuO7c8MuHR4o5HmYC8ZGVUPMF+f5XJuOF6iMezJMbi1xG1XJRx9loUU9I9fuv4TqxJ1NLUyJPsDtRxrIZ8ThA+HLGxhuJFGuoRj9oo4X0P6VZOydsRYmJZYHV0PMdeYI4gjodaiUUYVQqgADQADQW4WAqP7S2gNmS+1wFQGIE8FwBMOGZB+0Xjfnzqs0tcrapWts7aKTxRyxG6SKGU+RF/yPlWzWjMpSlApSlApSlApSotv5vzHs6G5s8z/dxX49Wbog+vAVFpGnv1tImfC4XNaObvDMBxYKgKxm2uVtSRzC24GowsMrlkmjzRk93JEdABfwSwHkpFrre6kXGuh5W0p8VisZ3GJj7qSV1n7xDfuoggAETA6NcFSerGpJgxh8QlkAkWFytmzHKy8ePvG/P1Nc+7769PwZ/wCWP/pqN1i9oUSvGCuY/GuoXP10sfUHrWSXduG2WMyRD/TlkUc+K3KkeoNZdu4EywOFLBwCY2VipDWOU6cdeWoNZNlztJh4nkBDsis2liCQM2nI3rP23/GW84rna+7c2CxKSoyOGbwsygKzfhkXgCeTDQ8rVMth7yxYtWilXJKBaSF7G/mt/fX++Vb+3VhaIxYllVZbqMxtc8RYnS4NiOFVxBMsv2ExKYiElEkGhJU20bjy1B9a2zfyntxebxzF9OxtrfFsKkiYVlmUNkDklu400jP7T9036g8KrvHbRkmkMkzl3PEk/QdB5Cuu0OWVllXJeyzqLWKsRlmQcrNYkD10ua2th7nCT71mZrkLBAveSvlYqTbgi3HvNbjWnqOf6sDsH3iLRzYRzfu/tIx0Umzj0DEH+arbqsdxNwpIMXFP3Hs6Ijg55e8klzCwzBdEtx41Z1TGdKUpVkFKUoFKUoONvdvGuBwkuIcXyjwrwzMdFW/r9L15h21tqXFTvNiGLO/E8hxsqjkoGgA4et6tz/8AQOLYQ4OMe6zyMfVFUL/3k/Kqd2dEjSxrMxWMsA7C11B0LAc7VC0WX2bYt5zPPM2dwsUIJ4hVU2/QfWpPs+RFmmhijCBMjsRpmaS5Jt6Aa9ax7rdnC4ZXHtTyRyWayAR5hbT7QEmxB+G16kD7sYPOn2MQYCyDUEhdeF/FYm9ze16w1O12Y80zmTjiw7JK4uScyMQ6KgjPBLcxrz9NL10K18XsuTCkmBJJ4Cfuw2aSLrkznxoel8y8rjhpzbesYwIMReRxGM8ZjAJ1J8WuignS/CqXNdOPJmxm2tgO8UHvWjC6nRCrcNHRxZh62qvsdskzf4g8YvkxJMbgfFlDEBgOYt66VYG18Th1S2KaIISNJMtjrobHjrr0FYtzdmRYvZ+MXCukfeYl5EAAbJlKquZAb5WCE200OlWx1j/k84rjajM+FhxQ8MsdvFYa65TcEai9jr51ee4+z4o8DA0K272NJHY6s7MoLM7fEbk1XG1txdozr3HcIoLANL3qlLAi5A949bEXq3NjbOGHw8MKkkRoqAnicoAufXjW0+uG1uUpSrqFKUoFKUoFKUoIH2x7vHE7OLot3w570W4lbESD/ab/AMtedq9hOoOh4HjeqD7TezF8I74jCqWwxJLKNTCTxBH7O/AjhwPnC0RbYm+uLwwVIp5RGCLoCCLX1y5gcpt+VWNh9jw4t4sbFiMRnA8LiS5B463HhIGhUAA9KpwitvZu15oGzQyMh52Oh9Rwb8xVdZ78bePcz+6el9Q43GroZcO4/E0Tq355HAJrnbXxRgjkxeIcyuiEJcBFW9vBGnAXNgTqxHOo7tnHY7D4QzPjIM6sEMZiAdiQGXIeDXRg3AfSuVvdg1/w6CWSRsRiJMjvJnJSJXzZFRdArNY8vhJ6VnM2322/Uxn3me0L2ltF55GklbM559OgUfCBwAps7acsEglgdo3HBlNj6E8xpwOla1q+VtxyW23q9uz3tdXElcPjrJMdEl4LIeQYfA30P0qzxXjqrk7Ke1EsUweNe5PhhlY/KOQnn0Y8eHSnxVcVKUqUFKUoFKUoFKUoFfllvX6pQVxvp2RYWZJZoAYJQrNZLZGIUnWM+7f921URg8OZJEQcWZVH5kCvU2+GKEez8WxNrQSa+ZQgfUiqJ7KN3/aMcshHgw9pG8zqEHz19BVb6XntL+0XcKXFYjCHDqL5DFIx4KFsVZj6Zh8hXzf7dSPC7E7uEEiOSN2Y8WJJUs3z4cqnUcyvi2CTteJAskAAygtYq7G172FuNqw737O7/AYqPm0TW4cQMw+oqnVnmW1DX6NfqKEuyqOLEAAdSQBpz41pVGOit0rrb07sy4DENBNa4GZWHB1N7MPkQehFcmk9j0B2Sb/+2Rez4hr4iIXDH/NTgG82GgPXQ1Yt68j7H2tJhp45oTleMhgf1B6gi4I5g16a3N3sj2hhlmjsG4SJe5RuYPlzB5iiK79K+CvtSgpSlApSlApSuNvbt8YLBz4gi+RfCOrHRR6ZiPrQQbth268ndbNwwLSzENIB+G/gT+Ygk34AX51ItzN11wGFWIEFz4pX/E3A26AcB8+dQHdbCyMJMTLI3tctnaS2sYbVBboQLlelhXXfefH4kCNEXC5brLN77Mw4+zqdAD+I9bcqrc2tvxsTvBQSL3neurkuStkyZV0yq2pzEda2Ct9Dw51XO7u+6YKSbC4+ZyFIeGVwXZ1bUqxUEkg6g26ipZgd8sJMQEl1PDMkiX/NlA+tUssHnjbuB7nFTxfs5HX5MbfS1Zd2IM+Nwq6nNNEP+a3+ld3tXwgTakpXhIqSaG97jKfqtfnspwfebXwo/CWf/ajf1tWn8KX1Vzdou4q7Sw4CkLNHcxueGtro1h7p+hArzjtDAvDLJFKMroxVh0I4/wDn0Ir14BVV9p3ZjLjMZFNhFS8gySk6BSuqyMedx4dBfRafERTOzNmSYiVYoVLux0A5+d+Q86s7Zey/8Ckw8zyrLLMe7kw6mxKsRZotfEVPNtDc241g3ddMI0UWEbLjJVeKZJApEbIzBpGNrmwHgQaNoT5ymPdeHK4mBmeT7yWTxO/Q5vhtyC8NKy3vjo8fhu4smM3HT1r9VXeytp4nZ4ynPisKB4RoZ4R0Gv2ygcve/SpfsPeSDFoWw8ge3vLwZT0ZDqv5ir53Kx349Y+urSvlKuzfaVqNtOITCEuvelS4S/iKg2LAdL/16Gsz4hVKhiBmNluQLnjYdTYH5VAy1GO0fZftGzcSnDKvecf2ZDkfmoIqS5qr/f7b/fyf4dAeNjinB9xLg91f8b9OQPnpKcz24W7YLQmVhYzMZMv4VNhGvlZFHzrLtLGES4eJDYyOS38CDM3zJVa6AUAW0AA/IC39AK4mwn7+WXFfAfsof4FJzNblmf6AVpx1uyYlvmIF7WDW18tbXtxrIT6/P+/rXzpX2rIVz2oQ2nhPVCD+TeXrXX7B9nZsbNKRpHFa/QuwA/4q1cTtNxobERxj/LQ3/msQPkB86sXsH2XkwU0xGsstgeqoMo/5Fqx194w19WYKV9pRmrjf/DwJisEIkRJjOcTK4ABEaxlHeRuhOUC/G3lXHw+0dozK2KwsCzYQkhIycshVdDIvW5v14cKlu0+zDDz4mSaSXEESMGki7zwPbgD4c2UfhBtUsw2FWNFRFCqosqgWAA4ACsvw7fbeeW5zyKjTtGw7Bkn77CvwOZDdT1BtoRfmtap2lh5GVvaoJJBoksZeCYfzRgh9dbFbVcuIwaSC0iK46Mob9RX5w2z44/u40T+FVX9BUfpr/wCzb9jhbrtiyqmWQSREcZY+7lHTVbBh5lQaVJbUrSRzavb1T2+iu23/AAMY5Fw6NA/RlJOo+JT4gRzua3Nsb3GbFbHMkZjkSaUyIeGYIEujfEpuxB9Kz9r+CMMmDx6D7pu7k6lWN1/K+YfzDzqN75yZRg8SpuscoN/3WA19NKmTrXMlic7077SX7jZ6FpWAzTMLJCCCQddXawuBw/SuFsnZSwIVBLsxLSSN7zsdWZj/AO9Kw7Xk7opiRcqoyy21JjJuH8ypsfQtWLb23+6CpABJPL90g14/Gf3R9fnWmZxeZka28OOaaT2PDnxMLzOP8tOev4m4f/a7uFwyxoqILKoCry5aVobv7D9njOZs8rnNLIfiPlfkNbfPSusastAeWl/7P9K09r7UTDwvJJwUcPxH4VHqdK2nkCgsxAAuSfTU3NRTZGz223jsviXBQasRpnPAajgza25hQTzqLeI1riI7u7El2pjwlzd2LyPxyLzPlyUflXpnZ+ASGJIohlRFCqOgGg9T51zt3N0sNgVZcLHlzG7MSWZul2Yk2HSu1WX9ua3pSlKlBSlKBSlKBSlKDm7wbFTF4aWCUeGRSL/hPwsPMGxqkNnoxSfZeM8MyXWMk6G3iWx5gaEdVr0ARUC7TdiYcez4yRWEkcqKZEtopOneg+8oa3DXXpT4vi8Q/czavewGCUfaw/Zurc190Xvx/CabKthcT7NIAVYE4eQgXyjjETx8NzYdK1d6tmth50xuGIDllV05SZtOPO+gP5Gsm3u+lwjSSQGGSAiVTnVtVPitbUeG/GtOt0sA0/vXpWLFYtI0Z5CFRRck6Aep89Kj2P39w8cakfaSMoPdrwF1vZm+HjbnX52VuJjtqssuNY4fD8VSxDEdVQ6/zPr5HhUXSLuRzpJcTtif2fBqVgBGdzcC1/ek8uYTn+l07r7tRYHDpDCDYasxtdzzZrc/0AFZdg7vQ4OERYZAiDU8yx5szczXTrP77Ya10pSlSqUpSgUpSgUpSgUpSgVrbS2ek8MkUq5kkUqw6gi35etKUEF2j2SRHCyxpPiXfL9l3st1RlHg8CBQdet7XuK4ezY8Tic2Enw/dysjoZM8bJopBY2bNx5WNKVjvdxZz+WubeVJ9zeyvDYIK8gE8/N2HhU/6aHhrzOvpwqb2pSteMu9faUpUhSlKBSlKBSlKBSlKBSl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028" name="AutoShape 4" descr="data:image/jpeg;base64,/9j/4AAQSkZJRgABAQAAAQABAAD/2wCEAAkGBhQSEBIUEBQUFRUWGBoYFxYXFxcXHhcgHhgZGBgYFxYYHCcqGB0kGRkbIC8jJCcqLCwsHR8xNTAqNScsLCkBCQoKDgwOGg8PGikkHB0pLCwpKSkpKSksKSkpKSksLCksLCkpLCkpKSwsKSwsLCwpLCksKSksLCwsKSksLCksKf/AABEIAJcAiAMBIgACEQEDEQH/xAAcAAEAAgMBAQEAAAAAAAAAAAAABgcDBAUIAQL/xABAEAACAQIDBQUFBQYFBQEAAAABAgMAEQQSIQUGMUFRBxMiYXEUMkKRoSMzUoGxU2JygsHwFUNjkqIWstHh8Qj/xAAZAQEAAwEBAAAAAAAAAAAAAAAAAQIDBAX/xAAiEQEBAQEAAwABBAMAAAAAAAAAAQIRAyExEhMyQWEEFCL/2gAMAwEAAhEDEQA/ALxpSlApSlAr5evzJKACSbAC5J0t5k1Ddq7+NdfYokkU8JZnMSSHkkRt4ibE5vd9ardSLZzdfE1rSn2rGk8cDNaSVXZF6hLZvlmFae7m8qYqNiFaORDllhf3oz524gjUMND9KiXa7s6ceyY3CAl8K7EgC5AbKb25i6ZSOjGnfSOe+VY164W+G90Oz8OZZjcnSOMEBpD0F+Q4k8AKhuO7c8MuHR4o5HmYC8ZGVUPMF+f5XJuOF6iMezJMbi1xG1XJRx9loUU9I9fuv4TqxJ1NLUyJPsDtRxrIZ8ThA+HLGxhuJFGuoRj9oo4X0P6VZOydsRYmJZYHV0PMdeYI4gjodaiUUYVQqgADQADQW4WAqP7S2gNmS+1wFQGIE8FwBMOGZB+0Xjfnzqs0tcrapWts7aKTxRyxG6SKGU+RF/yPlWzWjMpSlApSlApSlApSotv5vzHs6G5s8z/dxX49Wbog+vAVFpGnv1tImfC4XNaObvDMBxYKgKxm2uVtSRzC24GowsMrlkmjzRk93JEdABfwSwHkpFrre6kXGuh5W0p8VisZ3GJj7qSV1n7xDfuoggAETA6NcFSerGpJgxh8QlkAkWFytmzHKy8ePvG/P1Nc+7769PwZ/wCWP/pqN1i9oUSvGCuY/GuoXP10sfUHrWSXduG2WMyRD/TlkUc+K3KkeoNZdu4EywOFLBwCY2VipDWOU6cdeWoNZNlztJh4nkBDsis2liCQM2nI3rP23/GW84rna+7c2CxKSoyOGbwsygKzfhkXgCeTDQ8rVMth7yxYtWilXJKBaSF7G/mt/fX++Vb+3VhaIxYllVZbqMxtc8RYnS4NiOFVxBMsv2ExKYiElEkGhJU20bjy1B9a2zfyntxebxzF9OxtrfFsKkiYVlmUNkDklu400jP7T9036g8KrvHbRkmkMkzl3PEk/QdB5Cuu0OWVllXJeyzqLWKsRlmQcrNYkD10ua2th7nCT71mZrkLBAveSvlYqTbgi3HvNbjWnqOf6sDsH3iLRzYRzfu/tIx0Umzj0DEH+arbqsdxNwpIMXFP3Hs6Ijg55e8klzCwzBdEtx41Z1TGdKUpVkFKUoFKUoONvdvGuBwkuIcXyjwrwzMdFW/r9L15h21tqXFTvNiGLO/E8hxsqjkoGgA4et6tz/8AQOLYQ4OMe6zyMfVFUL/3k/Kqd2dEjSxrMxWMsA7C11B0LAc7VC0WX2bYt5zPPM2dwsUIJ4hVU2/QfWpPs+RFmmhijCBMjsRpmaS5Jt6Aa9ax7rdnC4ZXHtTyRyWayAR5hbT7QEmxB+G16kD7sYPOn2MQYCyDUEhdeF/FYm9ze16w1O12Y80zmTjiw7JK4uScyMQ6KgjPBLcxrz9NL10K18XsuTCkmBJJ4Cfuw2aSLrkznxoel8y8rjhpzbesYwIMReRxGM8ZjAJ1J8WuignS/CqXNdOPJmxm2tgO8UHvWjC6nRCrcNHRxZh62qvsdskzf4g8YvkxJMbgfFlDEBgOYt66VYG18Th1S2KaIISNJMtjrobHjrr0FYtzdmRYvZ+MXCukfeYl5EAAbJlKquZAb5WCE200OlWx1j/k84rjajM+FhxQ8MsdvFYa65TcEai9jr51ee4+z4o8DA0K272NJHY6s7MoLM7fEbk1XG1txdozr3HcIoLANL3qlLAi5A949bEXq3NjbOGHw8MKkkRoqAnicoAufXjW0+uG1uUpSrqFKUoFKUoFKUoIH2x7vHE7OLot3w570W4lbESD/ab/AMtedq9hOoOh4HjeqD7TezF8I74jCqWwxJLKNTCTxBH7O/AjhwPnC0RbYm+uLwwVIp5RGCLoCCLX1y5gcpt+VWNh9jw4t4sbFiMRnA8LiS5B463HhIGhUAA9KpwitvZu15oGzQyMh52Oh9Rwb8xVdZ78bePcz+6el9Q43GroZcO4/E0Tq355HAJrnbXxRgjkxeIcyuiEJcBFW9vBGnAXNgTqxHOo7tnHY7D4QzPjIM6sEMZiAdiQGXIeDXRg3AfSuVvdg1/w6CWSRsRiJMjvJnJSJXzZFRdArNY8vhJ6VnM2322/Uxn3me0L2ltF55GklbM559OgUfCBwAps7acsEglgdo3HBlNj6E8xpwOla1q+VtxyW23q9uz3tdXElcPjrJMdEl4LIeQYfA30P0qzxXjqrk7Ke1EsUweNe5PhhlY/KOQnn0Y8eHSnxVcVKUqUFKUoFKUoFKUoFfllvX6pQVxvp2RYWZJZoAYJQrNZLZGIUnWM+7f921URg8OZJEQcWZVH5kCvU2+GKEez8WxNrQSa+ZQgfUiqJ7KN3/aMcshHgw9pG8zqEHz19BVb6XntL+0XcKXFYjCHDqL5DFIx4KFsVZj6Zh8hXzf7dSPC7E7uEEiOSN2Y8WJJUs3z4cqnUcyvi2CTteJAskAAygtYq7G172FuNqw737O7/AYqPm0TW4cQMw+oqnVnmW1DX6NfqKEuyqOLEAAdSQBpz41pVGOit0rrb07sy4DENBNa4GZWHB1N7MPkQehFcmk9j0B2Sb/+2Rez4hr4iIXDH/NTgG82GgPXQ1Yt68j7H2tJhp45oTleMhgf1B6gi4I5g16a3N3sj2hhlmjsG4SJe5RuYPlzB5iiK79K+CvtSgpSlApSlApSuNvbt8YLBz4gi+RfCOrHRR6ZiPrQQbth268ndbNwwLSzENIB+G/gT+Ygk34AX51ItzN11wGFWIEFz4pX/E3A26AcB8+dQHdbCyMJMTLI3tctnaS2sYbVBboQLlelhXXfefH4kCNEXC5brLN77Mw4+zqdAD+I9bcqrc2tvxsTvBQSL3neurkuStkyZV0yq2pzEda2Ct9Dw51XO7u+6YKSbC4+ZyFIeGVwXZ1bUqxUEkg6g26ipZgd8sJMQEl1PDMkiX/NlA+tUssHnjbuB7nFTxfs5HX5MbfS1Zd2IM+Nwq6nNNEP+a3+ld3tXwgTakpXhIqSaG97jKfqtfnspwfebXwo/CWf/ajf1tWn8KX1Vzdou4q7Sw4CkLNHcxueGtro1h7p+hArzjtDAvDLJFKMroxVh0I4/wDn0Ir14BVV9p3ZjLjMZFNhFS8gySk6BSuqyMedx4dBfRafERTOzNmSYiVYoVLux0A5+d+Q86s7Zey/8Ckw8zyrLLMe7kw6mxKsRZotfEVPNtDc241g3ddMI0UWEbLjJVeKZJApEbIzBpGNrmwHgQaNoT5ymPdeHK4mBmeT7yWTxO/Q5vhtyC8NKy3vjo8fhu4smM3HT1r9VXeytp4nZ4ynPisKB4RoZ4R0Gv2ygcve/SpfsPeSDFoWw8ge3vLwZT0ZDqv5ir53Kx349Y+urSvlKuzfaVqNtOITCEuvelS4S/iKg2LAdL/16Gsz4hVKhiBmNluQLnjYdTYH5VAy1GO0fZftGzcSnDKvecf2ZDkfmoIqS5qr/f7b/fyf4dAeNjinB9xLg91f8b9OQPnpKcz24W7YLQmVhYzMZMv4VNhGvlZFHzrLtLGES4eJDYyOS38CDM3zJVa6AUAW0AA/IC39AK4mwn7+WXFfAfsof4FJzNblmf6AVpx1uyYlvmIF7WDW18tbXtxrIT6/P+/rXzpX2rIVz2oQ2nhPVCD+TeXrXX7B9nZsbNKRpHFa/QuwA/4q1cTtNxobERxj/LQ3/msQPkB86sXsH2XkwU0xGsstgeqoMo/5Fqx194w19WYKV9pRmrjf/DwJisEIkRJjOcTK4ABEaxlHeRuhOUC/G3lXHw+0dozK2KwsCzYQkhIycshVdDIvW5v14cKlu0+zDDz4mSaSXEESMGki7zwPbgD4c2UfhBtUsw2FWNFRFCqosqgWAA4ACsvw7fbeeW5zyKjTtGw7Bkn77CvwOZDdT1BtoRfmtap2lh5GVvaoJJBoksZeCYfzRgh9dbFbVcuIwaSC0iK46Mob9RX5w2z44/u40T+FVX9BUfpr/wCzb9jhbrtiyqmWQSREcZY+7lHTVbBh5lQaVJbUrSRzavb1T2+iu23/AAMY5Fw6NA/RlJOo+JT4gRzua3Nsb3GbFbHMkZjkSaUyIeGYIEujfEpuxB9Kz9r+CMMmDx6D7pu7k6lWN1/K+YfzDzqN75yZRg8SpuscoN/3WA19NKmTrXMlic7077SX7jZ6FpWAzTMLJCCCQddXawuBw/SuFsnZSwIVBLsxLSSN7zsdWZj/AO9Kw7Xk7opiRcqoyy21JjJuH8ypsfQtWLb23+6CpABJPL90g14/Gf3R9fnWmZxeZka28OOaaT2PDnxMLzOP8tOev4m4f/a7uFwyxoqILKoCry5aVobv7D9njOZs8rnNLIfiPlfkNbfPSusastAeWl/7P9K09r7UTDwvJJwUcPxH4VHqdK2nkCgsxAAuSfTU3NRTZGz223jsviXBQasRpnPAajgza25hQTzqLeI1riI7u7El2pjwlzd2LyPxyLzPlyUflXpnZ+ASGJIohlRFCqOgGg9T51zt3N0sNgVZcLHlzG7MSWZul2Yk2HSu1WX9ua3pSlKlBSlKBSlKBSlKDm7wbFTF4aWCUeGRSL/hPwsPMGxqkNnoxSfZeM8MyXWMk6G3iWx5gaEdVr0ARUC7TdiYcez4yRWEkcqKZEtopOneg+8oa3DXXpT4vi8Q/czavewGCUfaw/Zurc190Xvx/CabKthcT7NIAVYE4eQgXyjjETx8NzYdK1d6tmth50xuGIDllV05SZtOPO+gP5Gsm3u+lwjSSQGGSAiVTnVtVPitbUeG/GtOt0sA0/vXpWLFYtI0Z5CFRRck6Aep89Kj2P39w8cakfaSMoPdrwF1vZm+HjbnX52VuJjtqssuNY4fD8VSxDEdVQ6/zPr5HhUXSLuRzpJcTtif2fBqVgBGdzcC1/ek8uYTn+l07r7tRYHDpDCDYasxtdzzZrc/0AFZdg7vQ4OERYZAiDU8yx5szczXTrP77Ya10pSlSqUpSgUpSgUpSgUpSgVrbS2ek8MkUq5kkUqw6gi35etKUEF2j2SRHCyxpPiXfL9l3st1RlHg8CBQdet7XuK4ezY8Tic2Enw/dysjoZM8bJopBY2bNx5WNKVjvdxZz+WubeVJ9zeyvDYIK8gE8/N2HhU/6aHhrzOvpwqb2pSteMu9faUpUhSlKBSlKBSlKBSlKBSl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030" name="AutoShape 6" descr="data:image/jpeg;base64,/9j/4AAQSkZJRgABAQAAAQABAAD/2wCEAAkGBhQSEBIUEBQUFRUWGBoYFxYXFxcXHhcgHhgZGBgYFxYYHCcqGB0kGRkbIC8jJCcqLCwsHR8xNTAqNScsLCkBCQoKDgwOGg8PGikkHB0pLCwpKSkpKSksKSkpKSksLCksLCkpLCkpKSwsKSwsLCwpLCksKSksLCwsKSksLCksKf/AABEIAJcAiAMBIgACEQEDEQH/xAAcAAEAAgMBAQEAAAAAAAAAAAAABgcDBAUIAQL/xABAEAACAQIDBQUFBQYFBQEAAAABAgMAEQQSIQUGMUFRBxMiYXEUMkKRoSMzUoGxU2JygsHwFUNjkqIWstHh8Qj/xAAZAQEAAwEBAAAAAAAAAAAAAAAAAQIDBAX/xAAiEQEBAQEAAwABBAMAAAAAAAAAAQIRAyExEhMyQWEEFCL/2gAMAwEAAhEDEQA/ALxpSlApSlAr5evzJKACSbAC5J0t5k1Ddq7+NdfYokkU8JZnMSSHkkRt4ibE5vd9ardSLZzdfE1rSn2rGk8cDNaSVXZF6hLZvlmFae7m8qYqNiFaORDllhf3oz524gjUMND9KiXa7s6ceyY3CAl8K7EgC5AbKb25i6ZSOjGnfSOe+VY164W+G90Oz8OZZjcnSOMEBpD0F+Q4k8AKhuO7c8MuHR4o5HmYC8ZGVUPMF+f5XJuOF6iMezJMbi1xG1XJRx9loUU9I9fuv4TqxJ1NLUyJPsDtRxrIZ8ThA+HLGxhuJFGuoRj9oo4X0P6VZOydsRYmJZYHV0PMdeYI4gjodaiUUYVQqgADQADQW4WAqP7S2gNmS+1wFQGIE8FwBMOGZB+0Xjfnzqs0tcrapWts7aKTxRyxG6SKGU+RF/yPlWzWjMpSlApSlApSlApSotv5vzHs6G5s8z/dxX49Wbog+vAVFpGnv1tImfC4XNaObvDMBxYKgKxm2uVtSRzC24GowsMrlkmjzRk93JEdABfwSwHkpFrre6kXGuh5W0p8VisZ3GJj7qSV1n7xDfuoggAETA6NcFSerGpJgxh8QlkAkWFytmzHKy8ePvG/P1Nc+7769PwZ/wCWP/pqN1i9oUSvGCuY/GuoXP10sfUHrWSXduG2WMyRD/TlkUc+K3KkeoNZdu4EywOFLBwCY2VipDWOU6cdeWoNZNlztJh4nkBDsis2liCQM2nI3rP23/GW84rna+7c2CxKSoyOGbwsygKzfhkXgCeTDQ8rVMth7yxYtWilXJKBaSF7G/mt/fX++Vb+3VhaIxYllVZbqMxtc8RYnS4NiOFVxBMsv2ExKYiElEkGhJU20bjy1B9a2zfyntxebxzF9OxtrfFsKkiYVlmUNkDklu400jP7T9036g8KrvHbRkmkMkzl3PEk/QdB5Cuu0OWVllXJeyzqLWKsRlmQcrNYkD10ua2th7nCT71mZrkLBAveSvlYqTbgi3HvNbjWnqOf6sDsH3iLRzYRzfu/tIx0Umzj0DEH+arbqsdxNwpIMXFP3Hs6Ijg55e8klzCwzBdEtx41Z1TGdKUpVkFKUoFKUoONvdvGuBwkuIcXyjwrwzMdFW/r9L15h21tqXFTvNiGLO/E8hxsqjkoGgA4et6tz/8AQOLYQ4OMe6zyMfVFUL/3k/Kqd2dEjSxrMxWMsA7C11B0LAc7VC0WX2bYt5zPPM2dwsUIJ4hVU2/QfWpPs+RFmmhijCBMjsRpmaS5Jt6Aa9ax7rdnC4ZXHtTyRyWayAR5hbT7QEmxB+G16kD7sYPOn2MQYCyDUEhdeF/FYm9ze16w1O12Y80zmTjiw7JK4uScyMQ6KgjPBLcxrz9NL10K18XsuTCkmBJJ4Cfuw2aSLrkznxoel8y8rjhpzbesYwIMReRxGM8ZjAJ1J8WuignS/CqXNdOPJmxm2tgO8UHvWjC6nRCrcNHRxZh62qvsdskzf4g8YvkxJMbgfFlDEBgOYt66VYG18Th1S2KaIISNJMtjrobHjrr0FYtzdmRYvZ+MXCukfeYl5EAAbJlKquZAb5WCE200OlWx1j/k84rjajM+FhxQ8MsdvFYa65TcEai9jr51ee4+z4o8DA0K272NJHY6s7MoLM7fEbk1XG1txdozr3HcIoLANL3qlLAi5A949bEXq3NjbOGHw8MKkkRoqAnicoAufXjW0+uG1uUpSrqFKUoFKUoFKUoIH2x7vHE7OLot3w570W4lbESD/ab/AMtedq9hOoOh4HjeqD7TezF8I74jCqWwxJLKNTCTxBH7O/AjhwPnC0RbYm+uLwwVIp5RGCLoCCLX1y5gcpt+VWNh9jw4t4sbFiMRnA8LiS5B463HhIGhUAA9KpwitvZu15oGzQyMh52Oh9Rwb8xVdZ78bePcz+6el9Q43GroZcO4/E0Tq355HAJrnbXxRgjkxeIcyuiEJcBFW9vBGnAXNgTqxHOo7tnHY7D4QzPjIM6sEMZiAdiQGXIeDXRg3AfSuVvdg1/w6CWSRsRiJMjvJnJSJXzZFRdArNY8vhJ6VnM2322/Uxn3me0L2ltF55GklbM559OgUfCBwAps7acsEglgdo3HBlNj6E8xpwOla1q+VtxyW23q9uz3tdXElcPjrJMdEl4LIeQYfA30P0qzxXjqrk7Ke1EsUweNe5PhhlY/KOQnn0Y8eHSnxVcVKUqUFKUoFKUoFKUoFfllvX6pQVxvp2RYWZJZoAYJQrNZLZGIUnWM+7f921URg8OZJEQcWZVH5kCvU2+GKEez8WxNrQSa+ZQgfUiqJ7KN3/aMcshHgw9pG8zqEHz19BVb6XntL+0XcKXFYjCHDqL5DFIx4KFsVZj6Zh8hXzf7dSPC7E7uEEiOSN2Y8WJJUs3z4cqnUcyvi2CTteJAskAAygtYq7G172FuNqw737O7/AYqPm0TW4cQMw+oqnVnmW1DX6NfqKEuyqOLEAAdSQBpz41pVGOit0rrb07sy4DENBNa4GZWHB1N7MPkQehFcmk9j0B2Sb/+2Rez4hr4iIXDH/NTgG82GgPXQ1Yt68j7H2tJhp45oTleMhgf1B6gi4I5g16a3N3sj2hhlmjsG4SJe5RuYPlzB5iiK79K+CvtSgpSlApSlApSuNvbt8YLBz4gi+RfCOrHRR6ZiPrQQbth268ndbNwwLSzENIB+G/gT+Ygk34AX51ItzN11wGFWIEFz4pX/E3A26AcB8+dQHdbCyMJMTLI3tctnaS2sYbVBboQLlelhXXfefH4kCNEXC5brLN77Mw4+zqdAD+I9bcqrc2tvxsTvBQSL3neurkuStkyZV0yq2pzEda2Ct9Dw51XO7u+6YKSbC4+ZyFIeGVwXZ1bUqxUEkg6g26ipZgd8sJMQEl1PDMkiX/NlA+tUssHnjbuB7nFTxfs5HX5MbfS1Zd2IM+Nwq6nNNEP+a3+ld3tXwgTakpXhIqSaG97jKfqtfnspwfebXwo/CWf/ajf1tWn8KX1Vzdou4q7Sw4CkLNHcxueGtro1h7p+hArzjtDAvDLJFKMroxVh0I4/wDn0Ir14BVV9p3ZjLjMZFNhFS8gySk6BSuqyMedx4dBfRafERTOzNmSYiVYoVLux0A5+d+Q86s7Zey/8Ckw8zyrLLMe7kw6mxKsRZotfEVPNtDc241g3ddMI0UWEbLjJVeKZJApEbIzBpGNrmwHgQaNoT5ymPdeHK4mBmeT7yWTxO/Q5vhtyC8NKy3vjo8fhu4smM3HT1r9VXeytp4nZ4ynPisKB4RoZ4R0Gv2ygcve/SpfsPeSDFoWw8ge3vLwZT0ZDqv5ir53Kx349Y+urSvlKuzfaVqNtOITCEuvelS4S/iKg2LAdL/16Gsz4hVKhiBmNluQLnjYdTYH5VAy1GO0fZftGzcSnDKvecf2ZDkfmoIqS5qr/f7b/fyf4dAeNjinB9xLg91f8b9OQPnpKcz24W7YLQmVhYzMZMv4VNhGvlZFHzrLtLGES4eJDYyOS38CDM3zJVa6AUAW0AA/IC39AK4mwn7+WXFfAfsof4FJzNblmf6AVpx1uyYlvmIF7WDW18tbXtxrIT6/P+/rXzpX2rIVz2oQ2nhPVCD+TeXrXX7B9nZsbNKRpHFa/QuwA/4q1cTtNxobERxj/LQ3/msQPkB86sXsH2XkwU0xGsstgeqoMo/5Fqx194w19WYKV9pRmrjf/DwJisEIkRJjOcTK4ABEaxlHeRuhOUC/G3lXHw+0dozK2KwsCzYQkhIycshVdDIvW5v14cKlu0+zDDz4mSaSXEESMGki7zwPbgD4c2UfhBtUsw2FWNFRFCqosqgWAA4ACsvw7fbeeW5zyKjTtGw7Bkn77CvwOZDdT1BtoRfmtap2lh5GVvaoJJBoksZeCYfzRgh9dbFbVcuIwaSC0iK46Mob9RX5w2z44/u40T+FVX9BUfpr/wCzb9jhbrtiyqmWQSREcZY+7lHTVbBh5lQaVJbUrSRzavb1T2+iu23/AAMY5Fw6NA/RlJOo+JT4gRzua3Nsb3GbFbHMkZjkSaUyIeGYIEujfEpuxB9Kz9r+CMMmDx6D7pu7k6lWN1/K+YfzDzqN75yZRg8SpuscoN/3WA19NKmTrXMlic7077SX7jZ6FpWAzTMLJCCCQddXawuBw/SuFsnZSwIVBLsxLSSN7zsdWZj/AO9Kw7Xk7opiRcqoyy21JjJuH8ypsfQtWLb23+6CpABJPL90g14/Gf3R9fnWmZxeZka28OOaaT2PDnxMLzOP8tOev4m4f/a7uFwyxoqILKoCry5aVobv7D9njOZs8rnNLIfiPlfkNbfPSusastAeWl/7P9K09r7UTDwvJJwUcPxH4VHqdK2nkCgsxAAuSfTU3NRTZGz223jsviXBQasRpnPAajgza25hQTzqLeI1riI7u7El2pjwlzd2LyPxyLzPlyUflXpnZ+ASGJIohlRFCqOgGg9T51zt3N0sNgVZcLHlzG7MSWZul2Yk2HSu1WX9ua3pSlKlBSlKBSlKBSlKDm7wbFTF4aWCUeGRSL/hPwsPMGxqkNnoxSfZeM8MyXWMk6G3iWx5gaEdVr0ARUC7TdiYcez4yRWEkcqKZEtopOneg+8oa3DXXpT4vi8Q/czavewGCUfaw/Zurc190Xvx/CabKthcT7NIAVYE4eQgXyjjETx8NzYdK1d6tmth50xuGIDllV05SZtOPO+gP5Gsm3u+lwjSSQGGSAiVTnVtVPitbUeG/GtOt0sA0/vXpWLFYtI0Z5CFRRck6Aep89Kj2P39w8cakfaSMoPdrwF1vZm+HjbnX52VuJjtqssuNY4fD8VSxDEdVQ6/zPr5HhUXSLuRzpJcTtif2fBqVgBGdzcC1/ek8uYTn+l07r7tRYHDpDCDYasxtdzzZrc/0AFZdg7vQ4OERYZAiDU8yx5szczXTrP77Ya10pSlSqUpSgUpSgUpSgUpSgVrbS2ek8MkUq5kkUqw6gi35etKUEF2j2SRHCyxpPiXfL9l3st1RlHg8CBQdet7XuK4ezY8Tic2Enw/dysjoZM8bJopBY2bNx5WNKVjvdxZz+WubeVJ9zeyvDYIK8gE8/N2HhU/6aHhrzOvpwqb2pSteMu9faUpUhSlKBSlKBSlKBSlKBSl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032" name="AutoShape 8" descr="data:image/jpeg;base64,/9j/4AAQSkZJRgABAQAAAQABAAD/2wCEAAkGBhQSEBIUEBQUFRUWGBoYFxYXFxcXHhcgHhgZGBgYFxYYHCcqGB0kGRkbIC8jJCcqLCwsHR8xNTAqNScsLCkBCQoKDgwOGg8PGikkHB0pLCwpKSkpKSksKSkpKSksLCksLCkpLCkpKSwsKSwsLCwpLCksKSksLCwsKSksLCksKf/AABEIAJcAiAMBIgACEQEDEQH/xAAcAAEAAgMBAQEAAAAAAAAAAAAABgcDBAUIAQL/xABAEAACAQIDBQUFBQYFBQEAAAABAgMAEQQSIQUGMUFRBxMiYXEUMkKRoSMzUoGxU2JygsHwFUNjkqIWstHh8Qj/xAAZAQEAAwEBAAAAAAAAAAAAAAAAAQIDBAX/xAAiEQEBAQEAAwABBAMAAAAAAAAAAQIRAyExEhMyQWEEFCL/2gAMAwEAAhEDEQA/ALxpSlApSlAr5evzJKACSbAC5J0t5k1Ddq7+NdfYokkU8JZnMSSHkkRt4ibE5vd9ardSLZzdfE1rSn2rGk8cDNaSVXZF6hLZvlmFae7m8qYqNiFaORDllhf3oz524gjUMND9KiXa7s6ceyY3CAl8K7EgC5AbKb25i6ZSOjGnfSOe+VY164W+G90Oz8OZZjcnSOMEBpD0F+Q4k8AKhuO7c8MuHR4o5HmYC8ZGVUPMF+f5XJuOF6iMezJMbi1xG1XJRx9loUU9I9fuv4TqxJ1NLUyJPsDtRxrIZ8ThA+HLGxhuJFGuoRj9oo4X0P6VZOydsRYmJZYHV0PMdeYI4gjodaiUUYVQqgADQADQW4WAqP7S2gNmS+1wFQGIE8FwBMOGZB+0Xjfnzqs0tcrapWts7aKTxRyxG6SKGU+RF/yPlWzWjMpSlApSlApSlApSotv5vzHs6G5s8z/dxX49Wbog+vAVFpGnv1tImfC4XNaObvDMBxYKgKxm2uVtSRzC24GowsMrlkmjzRk93JEdABfwSwHkpFrre6kXGuh5W0p8VisZ3GJj7qSV1n7xDfuoggAETA6NcFSerGpJgxh8QlkAkWFytmzHKy8ePvG/P1Nc+7769PwZ/wCWP/pqN1i9oUSvGCuY/GuoXP10sfUHrWSXduG2WMyRD/TlkUc+K3KkeoNZdu4EywOFLBwCY2VipDWOU6cdeWoNZNlztJh4nkBDsis2liCQM2nI3rP23/GW84rna+7c2CxKSoyOGbwsygKzfhkXgCeTDQ8rVMth7yxYtWilXJKBaSF7G/mt/fX++Vb+3VhaIxYllVZbqMxtc8RYnS4NiOFVxBMsv2ExKYiElEkGhJU20bjy1B9a2zfyntxebxzF9OxtrfFsKkiYVlmUNkDklu400jP7T9036g8KrvHbRkmkMkzl3PEk/QdB5Cuu0OWVllXJeyzqLWKsRlmQcrNYkD10ua2th7nCT71mZrkLBAveSvlYqTbgi3HvNbjWnqOf6sDsH3iLRzYRzfu/tIx0Umzj0DEH+arbqsdxNwpIMXFP3Hs6Ijg55e8klzCwzBdEtx41Z1TGdKUpVkFKUoFKUoONvdvGuBwkuIcXyjwrwzMdFW/r9L15h21tqXFTvNiGLO/E8hxsqjkoGgA4et6tz/8AQOLYQ4OMe6zyMfVFUL/3k/Kqd2dEjSxrMxWMsA7C11B0LAc7VC0WX2bYt5zPPM2dwsUIJ4hVU2/QfWpPs+RFmmhijCBMjsRpmaS5Jt6Aa9ax7rdnC4ZXHtTyRyWayAR5hbT7QEmxB+G16kD7sYPOn2MQYCyDUEhdeF/FYm9ze16w1O12Y80zmTjiw7JK4uScyMQ6KgjPBLcxrz9NL10K18XsuTCkmBJJ4Cfuw2aSLrkznxoel8y8rjhpzbesYwIMReRxGM8ZjAJ1J8WuignS/CqXNdOPJmxm2tgO8UHvWjC6nRCrcNHRxZh62qvsdskzf4g8YvkxJMbgfFlDEBgOYt66VYG18Th1S2KaIISNJMtjrobHjrr0FYtzdmRYvZ+MXCukfeYl5EAAbJlKquZAb5WCE200OlWx1j/k84rjajM+FhxQ8MsdvFYa65TcEai9jr51ee4+z4o8DA0K272NJHY6s7MoLM7fEbk1XG1txdozr3HcIoLANL3qlLAi5A949bEXq3NjbOGHw8MKkkRoqAnicoAufXjW0+uG1uUpSrqFKUoFKUoFKUoIH2x7vHE7OLot3w570W4lbESD/ab/AMtedq9hOoOh4HjeqD7TezF8I74jCqWwxJLKNTCTxBH7O/AjhwPnC0RbYm+uLwwVIp5RGCLoCCLX1y5gcpt+VWNh9jw4t4sbFiMRnA8LiS5B463HhIGhUAA9KpwitvZu15oGzQyMh52Oh9Rwb8xVdZ78bePcz+6el9Q43GroZcO4/E0Tq355HAJrnbXxRgjkxeIcyuiEJcBFW9vBGnAXNgTqxHOo7tnHY7D4QzPjIM6sEMZiAdiQGXIeDXRg3AfSuVvdg1/w6CWSRsRiJMjvJnJSJXzZFRdArNY8vhJ6VnM2322/Uxn3me0L2ltF55GklbM559OgUfCBwAps7acsEglgdo3HBlNj6E8xpwOla1q+VtxyW23q9uz3tdXElcPjrJMdEl4LIeQYfA30P0qzxXjqrk7Ke1EsUweNe5PhhlY/KOQnn0Y8eHSnxVcVKUqUFKUoFKUoFKUoFfllvX6pQVxvp2RYWZJZoAYJQrNZLZGIUnWM+7f921URg8OZJEQcWZVH5kCvU2+GKEez8WxNrQSa+ZQgfUiqJ7KN3/aMcshHgw9pG8zqEHz19BVb6XntL+0XcKXFYjCHDqL5DFIx4KFsVZj6Zh8hXzf7dSPC7E7uEEiOSN2Y8WJJUs3z4cqnUcyvi2CTteJAskAAygtYq7G172FuNqw737O7/AYqPm0TW4cQMw+oqnVnmW1DX6NfqKEuyqOLEAAdSQBpz41pVGOit0rrb07sy4DENBNa4GZWHB1N7MPkQehFcmk9j0B2Sb/+2Rez4hr4iIXDH/NTgG82GgPXQ1Yt68j7H2tJhp45oTleMhgf1B6gi4I5g16a3N3sj2hhlmjsG4SJe5RuYPlzB5iiK79K+CvtSgpSlApSlApSuNvbt8YLBz4gi+RfCOrHRR6ZiPrQQbth268ndbNwwLSzENIB+G/gT+Ygk34AX51ItzN11wGFWIEFz4pX/E3A26AcB8+dQHdbCyMJMTLI3tctnaS2sYbVBboQLlelhXXfefH4kCNEXC5brLN77Mw4+zqdAD+I9bcqrc2tvxsTvBQSL3neurkuStkyZV0yq2pzEda2Ct9Dw51XO7u+6YKSbC4+ZyFIeGVwXZ1bUqxUEkg6g26ipZgd8sJMQEl1PDMkiX/NlA+tUssHnjbuB7nFTxfs5HX5MbfS1Zd2IM+Nwq6nNNEP+a3+ld3tXwgTakpXhIqSaG97jKfqtfnspwfebXwo/CWf/ajf1tWn8KX1Vzdou4q7Sw4CkLNHcxueGtro1h7p+hArzjtDAvDLJFKMroxVh0I4/wDn0Ir14BVV9p3ZjLjMZFNhFS8gySk6BSuqyMedx4dBfRafERTOzNmSYiVYoVLux0A5+d+Q86s7Zey/8Ckw8zyrLLMe7kw6mxKsRZotfEVPNtDc241g3ddMI0UWEbLjJVeKZJApEbIzBpGNrmwHgQaNoT5ymPdeHK4mBmeT7yWTxO/Q5vhtyC8NKy3vjo8fhu4smM3HT1r9VXeytp4nZ4ynPisKB4RoZ4R0Gv2ygcve/SpfsPeSDFoWw8ge3vLwZT0ZDqv5ir53Kx349Y+urSvlKuzfaVqNtOITCEuvelS4S/iKg2LAdL/16Gsz4hVKhiBmNluQLnjYdTYH5VAy1GO0fZftGzcSnDKvecf2ZDkfmoIqS5qr/f7b/fyf4dAeNjinB9xLg91f8b9OQPnpKcz24W7YLQmVhYzMZMv4VNhGvlZFHzrLtLGES4eJDYyOS38CDM3zJVa6AUAW0AA/IC39AK4mwn7+WXFfAfsof4FJzNblmf6AVpx1uyYlvmIF7WDW18tbXtxrIT6/P+/rXzpX2rIVz2oQ2nhPVCD+TeXrXX7B9nZsbNKRpHFa/QuwA/4q1cTtNxobERxj/LQ3/msQPkB86sXsH2XkwU0xGsstgeqoMo/5Fqx194w19WYKV9pRmrjf/DwJisEIkRJjOcTK4ABEaxlHeRuhOUC/G3lXHw+0dozK2KwsCzYQkhIycshVdDIvW5v14cKlu0+zDDz4mSaSXEESMGki7zwPbgD4c2UfhBtUsw2FWNFRFCqosqgWAA4ACsvw7fbeeW5zyKjTtGw7Bkn77CvwOZDdT1BtoRfmtap2lh5GVvaoJJBoksZeCYfzRgh9dbFbVcuIwaSC0iK46Mob9RX5w2z44/u40T+FVX9BUfpr/wCzb9jhbrtiyqmWQSREcZY+7lHTVbBh5lQaVJbUrSRzavb1T2+iu23/AAMY5Fw6NA/RlJOo+JT4gRzua3Nsb3GbFbHMkZjkSaUyIeGYIEujfEpuxB9Kz9r+CMMmDx6D7pu7k6lWN1/K+YfzDzqN75yZRg8SpuscoN/3WA19NKmTrXMlic7077SX7jZ6FpWAzTMLJCCCQddXawuBw/SuFsnZSwIVBLsxLSSN7zsdWZj/AO9Kw7Xk7opiRcqoyy21JjJuH8ypsfQtWLb23+6CpABJPL90g14/Gf3R9fnWmZxeZka28OOaaT2PDnxMLzOP8tOev4m4f/a7uFwyxoqILKoCry5aVobv7D9njOZs8rnNLIfiPlfkNbfPSusastAeWl/7P9K09r7UTDwvJJwUcPxH4VHqdK2nkCgsxAAuSfTU3NRTZGz223jsviXBQasRpnPAajgza25hQTzqLeI1riI7u7El2pjwlzd2LyPxyLzPlyUflXpnZ+ASGJIohlRFCqOgGg9T51zt3N0sNgVZcLHlzG7MSWZul2Yk2HSu1WX9ua3pSlKlBSlKBSlKBSlKDm7wbFTF4aWCUeGRSL/hPwsPMGxqkNnoxSfZeM8MyXWMk6G3iWx5gaEdVr0ARUC7TdiYcez4yRWEkcqKZEtopOneg+8oa3DXXpT4vi8Q/czavewGCUfaw/Zurc190Xvx/CabKthcT7NIAVYE4eQgXyjjETx8NzYdK1d6tmth50xuGIDllV05SZtOPO+gP5Gsm3u+lwjSSQGGSAiVTnVtVPitbUeG/GtOt0sA0/vXpWLFYtI0Z5CFRRck6Aep89Kj2P39w8cakfaSMoPdrwF1vZm+HjbnX52VuJjtqssuNY4fD8VSxDEdVQ6/zPr5HhUXSLuRzpJcTtif2fBqVgBGdzcC1/ek8uYTn+l07r7tRYHDpDCDYasxtdzzZrc/0AFZdg7vQ4OERYZAiDU8yx5szczXTrP77Ya10pSlSqUpSgUpSgUpSgUpSgVrbS2ek8MkUq5kkUqw6gi35etKUEF2j2SRHCyxpPiXfL9l3st1RlHg8CBQdet7XuK4ezY8Tic2Enw/dysjoZM8bJopBY2bNx5WNKVjvdxZz+WubeVJ9zeyvDYIK8gE8/N2HhU/6aHhrzOvpwqb2pSteMu9faUpUhSlKBSlKBSlKBSlKBSl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034" name="AutoShape 10" descr="data:image/jpeg;base64,/9j/4AAQSkZJRgABAQAAAQABAAD/2wCEAAkGBhMSEBUUExQWExUWFBUUFRcYGBYXFxUXFBcZFRgUFRYXHCYfFxwjGhgXHy8gIycpLSwtFh4xNTAqNSYrLCkBCQoKDgwOGg8PGikkHyUsLCwsMCwsKSosLzQsLCwsLCwsLCwsLCwsLCksLCwsLCwsLCkpLCwsLCwsLCwsKSwsKf/AABEIAMAAwAMBIgACEQEDEQH/xAAcAAEAAgIDAQAAAAAAAAAAAAAABQYEBwECAwj/xAA+EAABAwIEAwUGBQIFBAMAAAABAAIDBBEFBhIhMUFREyJhcYEHMlKRobEUI0Ji8HLBM0NTkuGCosLRFRYk/8QAGQEBAAMBAQAAAAAAAAAAAAAAAAECAwQF/8QAIxEBAQACAgICAQUAAAAAAAAAAAECESExA0ESURMEMkJhof/aAAwDAQACEQMRAD8A3iiIgIiICIiAiIgIqhmDPgbeOjaJ5Q4sc43EURHEufwcR8IuozBvaFM2VsNdG2Mv2imZfspD8Jv7hKz/ACYtPx5a22Eq1lXO8daZw0aTDM6O193MBs2S1tr2O3JTDK4ELRVfUS4Ri0sjWuML3m/R7JO/a/Ub28QmVss0jGSyvoBkgKqufc/RYfERcOqHNPZRjffgHP6N+/JUzHPbMyNuilBe8gfmOBDGX5hvF58Nh4qo4fgT6iqE1bIXNk7zXm9pieDbkDs/Bpt0CW76Jj9vXL7sSqpZKptQ+NziXarnS93HSGcNA4K+Zf8AaDKyQU9ewRSk2jkH+HJ68j/NllUkDWNDWgNaBYAbALEx6hjniMcjbjiOoPVp5FU66X1vtsOmrA5ZS1DkbNbo5nUczw9zP8J9/fbsdJ/cB9vBbToqrUFrjdsrNMtERWQIiICIiAiIgIiICIiAqj7QMelhFPDC7Q6okcxzxu5jGsLnaLi2o7C/JWDGcahpYjLO8MZcN8SXGwa0cytN5szU2qlkma6/Y1AZTgXcJC0abDwfqcb+A9c87/GNvFjvLdZpqeyJjiZcRW1x2u9zH79qxx983vcHjY8170uENcHxnv08gDmNN/yz+prb+6OBHQ38F70Mb3MDnhokty3DfC53KkaWFzWgOdrcOLrAX9BsPRc9enMWDDlsaQDPUkgcRUSj6A2UZjeW5nMLRO6VvwT2f6CQWcPqpaDEnipMEgbuwyRubexAOktcDwcLg3BtvyUm8ptH48LOmm6OM00/5sPaBh3Y7dzB8TTwcPHgtl4XXw1MOppD2EWcD9nNKjs14WXN7WLuyx3Lf3Dmxw5gqtU0Zt+IpHaHkd+P9L+rXDkf5st5flHD5MPhdLVVYl+CBLy50Fu6d3Pjd8B+Jp5E7jgeSomP54mqLhl4mbjY95w8SOHkPmV412IOfIZyS9vuSxOPuAmxaBzbfg7kdioispND9I3Bs5h6tdu0+atIytdaKsdFI2Rhs5jg4eY3X0RlLHBNEx44OaD5dR6FaOocnVD26nARM+KQ6benFbC9m8pZG6PUHiOVzGuHBws11x6kqLZMppWzhuGJ9wu6w8Pku1Zi0UEREBERAREQEREBYGN41FSQPmmdpYwXPUnk1o5krPWhfbdmYy1gpmu/LhALgOBkduSeRIbYDzKrlfUWxm1ezlnmTEKgPkFoWO/Livs1vMk83Ec1YI4KaoxPtKZmmGOKJ1hw1lth5WH1C1sr57MnACYnaxbc+Fjx9VXKax4b+HnKLlR08oqZXOd+SWsEbehHvE7fz0XvjeMNpoTK8OcAWizbXJcbDjsFh1WIHXBK0SGDVIHObG8tLtNmE2Fy299wLXspSOsY5wYe68tDwx7S0lvUBw39OHNYWPQmU6ldfwLXyxzb6mNcG9LSAXBHoPks4tQLguVV1dxyp0ysbrDQbDS5ji11zykHuu2tYnpstftZJBJO+M3EczmvZyLSb3HluLraOJz6W30PfuBpYASfHcgW9VTMFphIatzmlpdM4WdsbNADgd9j3gfmtMctduT9REPikDXtFVCAdj2jTfvNOzg4fdemCQ6jGYSHlrHAue11odRDmtsffeO9w23UhhGFGKN7H2I1HT/SRbdePs83dKziA5pH1afnZvyWlrjT8OWGyu1S6p3dXnYeTB3R/N1bsHwbTYAAAcAAAB5AKSwbDQQNlYoaIBXmMjO21xQxWCylwAuVZAiIgIiICIiAiIg4cdl8sZ5v/wDJVd/9eT7r6ncNl89e2TAjDXmYDuTtDr8tbRZw8NrH1Vb3Fp0qWXZ4WVMZqWdpDqtI3f3TsXC29xx9F9A5b9nuGMAmgZ2rXWc0ueXt8LDgbeK+bVI4XmKpp/8AAnliB4hjiAfTgpS+pcSxeClZqmkZEy4aC42G+wAC88ZwaOriDXbEd6ORttUbuT2H+Ahafhhp8TiY6R0jniwLnPcXi3FpvcWPlvsrJhrKqlaGU1QRGBYRzN7VrR0abhzfmqfOdVtPBl3iy5cLxGJ2kwMqBykikay/9UcltJ8iQsCCsmM8rHsawR6Rs7X3yLlpcNrtFgQL7nipCpxWtkaWvnawdYWaHHw1Pc4j0sqZnHHPwtOI4e655IB4kDi52/Pfj1Kzsl4xdONzxm80rimcaaF2l8neHENu4j5KBy/iMVQJBqGqWSV7oye9Z1m+vdA4cFrpzuaNeRuDur/jjm8nmubZ8+A1QBbFKxzSLAyA62/9Q97zIUnlLKwpm2vqc4gvdawJHAAdBv8AMqo5W9oLoiI6kmRnJ/F7PP4h9VuPB+ze1rmkOa4AgjcEHmExnPLG2pjCIbAKUXjTMAC9lqoIiICIiAiIgIiICIiAqrnrKzK2ndG7Y+8x3wuHA+I6hWpdJY7hRZvhMunyXjGES00ropW6XN+Th8TTzCwV9I5uybFVMLZG7i+lw2cw9Qf7cFprMHs6qadxLB2sfG7feA/cz/1dV3rtbvpXKDEpIXao3Fp+h8xzV+y1mOvqbNigZKTqt39FyyxcBe9zYg26eS11pW0cjUcgwaeaLuzRTPmhNr2MbACLc7guFvJMpF8c8seJXjS4xiFTWCjEIgkv3y4OeYx8ZGwt/wAKq58pWxVj4xM+csAa6R1t376gwDYNHC3geiz8hwVlTX9pFI4POrtpjvpa/Yk9T0HXyXHtTw4QVwY0WaIIw3mbC9y483E3JPO6SSUyzyy7qnWRcrqrs3N1a8kZ4kopNLiXQOPebx0fuZ08RzVTXIUWbI+qsFxtkzGvY4Oa4XBHAhTTXXXzf7Pc7mkkEUh/Jcdj/puPP+k8/mt+4biAcBuol9VFiURAUVkCIiAiIgIiICIiAiIg6SRAqIxDCgeSmlE5rxQU1HNMTbRG4jh71rNtf9xCi3U2Tl8s1Q/Mfbhrfb/cbLfuTqNlJhEfbd1vZulk2OwfdxuAL+6QtQ5By2a2tYwi8bbPlP7QeF+pO3qVv3E5JWRt7CJsp1MaWl2gBnAuBIN7DkqX6a+2PlrCaeCnaKZoEbgH3tu/Vvqdffh8lrP230FpoJfiY6M+bTqH0JW4QFQ/bJh2vDw8DeKVrvIOu0/cKJeRoqy4K7FAFqo6IrVmLL4EEc0bQLMYJANuIFnn12PmCqsQol2AK217Lc46minkd32DuEn3mdPMfbyWpV7U1Q5jg5hLXNN2kcQRzCjKe4l9aUVVqCy1rbIGd21Udj3ZWgdo3l01N8CtiU82oKZdq2aeqIilAiIgIiICIiAiIgLTvtgzE+pnjw6mu86ryhpvqefdjIHTifMdFevaPmo0FC+RhHauIji8HO/VbnYXPyWtMm4MAx0sji6eUa3uudbWyX0nVxDnG5v5KuvldNMMV/yRlJlBTBmxkdZ0r+rvhHgOHzKlqrC2ySxSkvDotRaGvLWnVYHW0bO8LqhHO9awGlbEJKhvCd20Zi/TK4fFyI5kFRdbV1NDLFWyVElQdeidp9wxv5Rs5WI+yj4VbTbqh834f29DUR2uXROt5tGofULGZ7QcPNv/ANcW/Um+/XZSlHikE4PZSMlHA6HB3zsbhUHy2V3h3IHMm3z2WXjlH2VTNHa2iV7fk42XOBQ6qmEWv+Y0/wC03/stMrrG1T23Fh2GtczQQC22kjkRa32WtM75PNFI0tJMT76Sf0kfoPpwPgtxZfhvZZGcsrirpHx/qI1MPR7d2n+3qos1zES+nzcArdkj2fS17tRvFADu+27iP0x9T48AuMGyr2U8Lq2NzYHyFhF9J1AHTrvuGlw49FaqKvlljNJBM78PG4iSUEB77/5EZaBpjHXndRc+GmOFyumHjdRTUFZEKB9ztFUNLrxHfa8vAP4k9PotsYLiOoBU9mX4TB2PZt7O3u228+t/Hio+jZU4efyw6ppx/lk/mxj9hPvjwKyxz1Wvk8GUjcDXXC5VVy1nanqhaN/eHvMd3Xt82ndWaOcFdEsvTls09ERFKBERAREQEREGufbPhvaQU7z7kdQ3tOgZJ3S4+W3zUJllxeySblLIXMHSNg7OMfS/qp/2q4vqYyhjIM1SQHc+ziBu556X5eRWJTUrY2Na0Wa1oaPJuwTDu10ePp1r6tsUb5HcGNLj/wBO9vUrHig7emaJ2tdrY0vbyue957XCj8xyCV8VKN+0cHy+EUZufm4WU80en/C1aMWnwiGPZkUbfJrfva6ymxgG4AB5G1vqAuQLLmylDUOeItNfN4lrv9zQV2yRT6qtp+FrnfSw+69PaBb8e+3wMv4HTwUn7OKW7pH/ANLP/I/+K58/phe629l2LYK0GEFqhMBh2CsKszVLM+V2VMTo3g6TY7bG7TcWWvMKijpqutY2zYo+zP7WkNOrf5La2b3VIpHmkY183BocbWvxLb7EjiAbBabp8t1czeykjfTxF3aTOebyzvvck+F+XD7LDydt/Fl8eWdS+0hgI7WJ8TXXLH2Ja5t7B3AH5XsrBS5ghnHcka713HmOIXn/APXmyN0OYHMsBpIuLAWH05qJqvZhATcB7P6Xfa4Ki+OtZ+pvt7VmF9o4OfH3wbtmhdpeLcPH03GylcIxSuh2Dm1TBwEl4pgOXfALX+ZAUDFkYs4T1Pl2lhb0CnMMwHsztrJ4Xc97z/3FJhl6Vy8uGXcXnB8YMjbuY6M3sWuty5gtJuPFS4Kr2F0xCsEY2W84nLmrsiIpQontTzbUUTaYU1tcspuLAlwYG9wA/EXAKVwPOkVTT9s02sD2jf1Mc0Xcwg/RU/25Nc38HKAbRyvueQ1dm4X8e5t6rDNBpe+eB2lssL+0Zyfdnckb0cLrOy83FtjjuLrkTN762lM0ga0mWQNABHcB7t9zvZZGb88RUEGt3ekdtFGDu939h1K117O617cP/LtqBkAvw1cW3HmQmDYOJZPxc8hqJXDu6hYR24tDSTbSbjwsrTHLr/T4bu3rl/DJdb6up3qJ93fsaeDB02ttyAAUvWVbYmOkedLWguJ8B0HUnkvbzVOqpDiNT2TCfwsJvI4f5jhwaLcRtt6notpPjNRr0z8qQukMlXILOmNmDfuxNPdA8zY+nirGurGAAAWAAsB0twC7fzrwUpkALfzqvGsq2xRukebNa0uPkBw9eC9lrz2hZj1n8NGe6CDIeruTPTifFRbpFulQrqt00z5Dxe8ut5nYfYLaWSMFMMTWn3idTvAm23oAAqjkrL5e8TPGw/w/E/F5D7+S29gOG8Fh+67c9qyYRDYBSa8qaKwXqrqOsjLhRFThuoqZSyCKpsKA5LJdhwWYiCNOEjou8eFgclnog8o6cBeqIgIiIKn7ScC/FUErALuDe0Z/UzcD1Fx6rX2RMTE1KGO96LuG/wAO+nj6j0W6KmO4WhsyUjsKxIytBMExJtysTdzfNp3CiXWTXx165Df2UtTSnix5c3y902/7fmpYz/hqrSdoag7E8GTW3HgHjfzVfzFMIKqGviOqOSzXkcHbb/Nv1arXXUkdXTlt7se0OY4b2PFrx0IIWsaz6QuP4nJUSmjprgnaeTlG3m0HryPyU/hOFMgibHGLNHEni4n9R8f5yUVlnFXEvp5hpni94/6jeAkHXlfzCsLR/PspJ9iBOH86eIVXzXnNtODHFZ83DqI/Fx5n9qWpvDtnLNQpmdnGbzPG37Af1Hx42H/pRuU8uaW65G3kk3OoA2Dtxs4e8b3J8Qo/LWXJJZBUT3JJ1NDt3OPHW4Hl0B4+XHaWC4VfcrC353+mOeTjCsF4bK34fRBoXejow0LMVmQiIgIiICIiAiIgIiICIiAqvnLK8dXC6OQeLXDi13Jw/m6tC8547hRZuaTLppHBMuNdRS075Wyt7V4a5l+6W+fMO3t4qKwLHXYe91LVA6AbscO9YO326tPHw3Vpx3BqmirZJaaIzwz958YOksk6gngDxUBVVMkdbDUVMTIo3tMBBcH6f1anbWbufumOc4l7b7npzmCuj1w10DtQjeIpbAi7H8jt5j1HRW6oro42a3vDGWvdxtccvNRebYQ7D5rWI0XBFrbEG4I25KkUOXKiqIdO9zWgAN1X1WAAGlh93bmfqr5ZTFNukljWepJj2NG1wv8Art33AfC39I8Tv5LnLmS7ESTd597hnEA9XG/eN97bjfmrPgmV2RgBjLbbni53iT/bgrfhuBW5LKy5dsbmj8Jwe5uVcKChDQu9JQhoWaArqCIiAiIgIiICIiAiIgIiICIiAiIgwa2h1KsYzlKOZumRgc24Nt+I57K6rq6MFBrGlyXHAT2TdNwWkXJBB4jSSR9FLUWAb7q4uogu7KYBRqJ3tG0WEAclKRwgL0ARSgREQEREBERAREQEREBERAR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036" name="AutoShape 12" descr="data:image/jpeg;base64,/9j/4AAQSkZJRgABAQAAAQABAAD/2wCEAAkGBhMSEBUUExQWExUWFBUUFRcYGBYXFxUXFBcZFRgUFRYXHCYfFxwjGhgXHy8gIycpLSwtFh4xNTAqNSYrLCkBCQoKDgwOGg8PGikkHyUsLCwsMCwsKSosLzQsLCwsLCwsLCwsLCwsLCksLCwsLCwsLCkpLCwsLCwsLCwsKSwsKf/AABEIAMAAwAMBIgACEQEDEQH/xAAcAAEAAgIDAQAAAAAAAAAAAAAABQYEBwECAwj/xAA+EAABAwIEAwUGBQIFBAMAAAABAAIDBBEFBhIhMUFREyJhcYEHMlKRobEUI0Ji8HLBM0NTkuGCosLRFRYk/8QAGQEBAAMBAQAAAAAAAAAAAAAAAAECAwQF/8QAIxEBAQACAgICAQUAAAAAAAAAAAECESExA0ESURMEMkJhof/aAAwDAQACEQMRAD8A3iiIgIiICIiAiIgIqhmDPgbeOjaJ5Q4sc43EURHEufwcR8IuozBvaFM2VsNdG2Mv2imZfspD8Jv7hKz/ACYtPx5a22Eq1lXO8daZw0aTDM6O193MBs2S1tr2O3JTDK4ELRVfUS4Ri0sjWuML3m/R7JO/a/Ub28QmVss0jGSyvoBkgKqufc/RYfERcOqHNPZRjffgHP6N+/JUzHPbMyNuilBe8gfmOBDGX5hvF58Nh4qo4fgT6iqE1bIXNk7zXm9pieDbkDs/Bpt0CW76Jj9vXL7sSqpZKptQ+NziXarnS93HSGcNA4K+Zf8AaDKyQU9ewRSk2jkH+HJ68j/NllUkDWNDWgNaBYAbALEx6hjniMcjbjiOoPVp5FU66X1vtsOmrA5ZS1DkbNbo5nUczw9zP8J9/fbsdJ/cB9vBbToqrUFrjdsrNMtERWQIiICIiAiIgIiICIiAqj7QMelhFPDC7Q6okcxzxu5jGsLnaLi2o7C/JWDGcahpYjLO8MZcN8SXGwa0cytN5szU2qlkma6/Y1AZTgXcJC0abDwfqcb+A9c87/GNvFjvLdZpqeyJjiZcRW1x2u9zH79qxx983vcHjY8170uENcHxnv08gDmNN/yz+prb+6OBHQ38F70Mb3MDnhokty3DfC53KkaWFzWgOdrcOLrAX9BsPRc9enMWDDlsaQDPUkgcRUSj6A2UZjeW5nMLRO6VvwT2f6CQWcPqpaDEnipMEgbuwyRubexAOktcDwcLg3BtvyUm8ptH48LOmm6OM00/5sPaBh3Y7dzB8TTwcPHgtl4XXw1MOppD2EWcD9nNKjs14WXN7WLuyx3Lf3Dmxw5gqtU0Zt+IpHaHkd+P9L+rXDkf5st5flHD5MPhdLVVYl+CBLy50Fu6d3Pjd8B+Jp5E7jgeSomP54mqLhl4mbjY95w8SOHkPmV412IOfIZyS9vuSxOPuAmxaBzbfg7kdioispND9I3Bs5h6tdu0+atIytdaKsdFI2Rhs5jg4eY3X0RlLHBNEx44OaD5dR6FaOocnVD26nARM+KQ6benFbC9m8pZG6PUHiOVzGuHBws11x6kqLZMppWzhuGJ9wu6w8Pku1Zi0UEREBERAREQEREBYGN41FSQPmmdpYwXPUnk1o5krPWhfbdmYy1gpmu/LhALgOBkduSeRIbYDzKrlfUWxm1ezlnmTEKgPkFoWO/Livs1vMk83Ec1YI4KaoxPtKZmmGOKJ1hw1lth5WH1C1sr57MnACYnaxbc+Fjx9VXKax4b+HnKLlR08oqZXOd+SWsEbehHvE7fz0XvjeMNpoTK8OcAWizbXJcbDjsFh1WIHXBK0SGDVIHObG8tLtNmE2Fy299wLXspSOsY5wYe68tDwx7S0lvUBw39OHNYWPQmU6ldfwLXyxzb6mNcG9LSAXBHoPks4tQLguVV1dxyp0ysbrDQbDS5ji11zykHuu2tYnpstftZJBJO+M3EczmvZyLSb3HluLraOJz6W30PfuBpYASfHcgW9VTMFphIatzmlpdM4WdsbNADgd9j3gfmtMctduT9REPikDXtFVCAdj2jTfvNOzg4fdemCQ6jGYSHlrHAue11odRDmtsffeO9w23UhhGFGKN7H2I1HT/SRbdePs83dKziA5pH1afnZvyWlrjT8OWGyu1S6p3dXnYeTB3R/N1bsHwbTYAAAcAAAB5AKSwbDQQNlYoaIBXmMjO21xQxWCylwAuVZAiIgIiICIiAiIg4cdl8sZ5v/wDJVd/9eT7r6ncNl89e2TAjDXmYDuTtDr8tbRZw8NrH1Vb3Fp0qWXZ4WVMZqWdpDqtI3f3TsXC29xx9F9A5b9nuGMAmgZ2rXWc0ueXt8LDgbeK+bVI4XmKpp/8AAnliB4hjiAfTgpS+pcSxeClZqmkZEy4aC42G+wAC88ZwaOriDXbEd6ORttUbuT2H+Ahafhhp8TiY6R0jniwLnPcXi3FpvcWPlvsrJhrKqlaGU1QRGBYRzN7VrR0abhzfmqfOdVtPBl3iy5cLxGJ2kwMqBykikay/9UcltJ8iQsCCsmM8rHsawR6Rs7X3yLlpcNrtFgQL7nipCpxWtkaWvnawdYWaHHw1Pc4j0sqZnHHPwtOI4e655IB4kDi52/Pfj1Kzsl4xdONzxm80rimcaaF2l8neHENu4j5KBy/iMVQJBqGqWSV7oye9Z1m+vdA4cFrpzuaNeRuDur/jjm8nmubZ8+A1QBbFKxzSLAyA62/9Q97zIUnlLKwpm2vqc4gvdawJHAAdBv8AMqo5W9oLoiI6kmRnJ/F7PP4h9VuPB+ze1rmkOa4AgjcEHmExnPLG2pjCIbAKUXjTMAC9lqoIiICIiAiIgIiICIiAqrnrKzK2ndG7Y+8x3wuHA+I6hWpdJY7hRZvhMunyXjGES00ropW6XN+Th8TTzCwV9I5uybFVMLZG7i+lw2cw9Qf7cFprMHs6qadxLB2sfG7feA/cz/1dV3rtbvpXKDEpIXao3Fp+h8xzV+y1mOvqbNigZKTqt39FyyxcBe9zYg26eS11pW0cjUcgwaeaLuzRTPmhNr2MbACLc7guFvJMpF8c8seJXjS4xiFTWCjEIgkv3y4OeYx8ZGwt/wAKq58pWxVj4xM+csAa6R1t376gwDYNHC3geiz8hwVlTX9pFI4POrtpjvpa/Yk9T0HXyXHtTw4QVwY0WaIIw3mbC9y483E3JPO6SSUyzyy7qnWRcrqrs3N1a8kZ4kopNLiXQOPebx0fuZ08RzVTXIUWbI+qsFxtkzGvY4Oa4XBHAhTTXXXzf7Pc7mkkEUh/Jcdj/puPP+k8/mt+4biAcBuol9VFiURAUVkCIiAiIgIiICIiAiIg6SRAqIxDCgeSmlE5rxQU1HNMTbRG4jh71rNtf9xCi3U2Tl8s1Q/Mfbhrfb/cbLfuTqNlJhEfbd1vZulk2OwfdxuAL+6QtQ5By2a2tYwi8bbPlP7QeF+pO3qVv3E5JWRt7CJsp1MaWl2gBnAuBIN7DkqX6a+2PlrCaeCnaKZoEbgH3tu/Vvqdffh8lrP230FpoJfiY6M+bTqH0JW4QFQ/bJh2vDw8DeKVrvIOu0/cKJeRoqy4K7FAFqo6IrVmLL4EEc0bQLMYJANuIFnn12PmCqsQol2AK217Lc46minkd32DuEn3mdPMfbyWpV7U1Q5jg5hLXNN2kcQRzCjKe4l9aUVVqCy1rbIGd21Udj3ZWgdo3l01N8CtiU82oKZdq2aeqIilAiIgIiICIiAiIgLTvtgzE+pnjw6mu86ryhpvqefdjIHTifMdFevaPmo0FC+RhHauIji8HO/VbnYXPyWtMm4MAx0sji6eUa3uudbWyX0nVxDnG5v5KuvldNMMV/yRlJlBTBmxkdZ0r+rvhHgOHzKlqrC2ySxSkvDotRaGvLWnVYHW0bO8LqhHO9awGlbEJKhvCd20Zi/TK4fFyI5kFRdbV1NDLFWyVElQdeidp9wxv5Rs5WI+yj4VbTbqh834f29DUR2uXROt5tGofULGZ7QcPNv/ANcW/Um+/XZSlHikE4PZSMlHA6HB3zsbhUHy2V3h3IHMm3z2WXjlH2VTNHa2iV7fk42XOBQ6qmEWv+Y0/wC03/stMrrG1T23Fh2GtczQQC22kjkRa32WtM75PNFI0tJMT76Sf0kfoPpwPgtxZfhvZZGcsrirpHx/qI1MPR7d2n+3qos1zES+nzcArdkj2fS17tRvFADu+27iP0x9T48AuMGyr2U8Lq2NzYHyFhF9J1AHTrvuGlw49FaqKvlljNJBM78PG4iSUEB77/5EZaBpjHXndRc+GmOFyumHjdRTUFZEKB9ztFUNLrxHfa8vAP4k9PotsYLiOoBU9mX4TB2PZt7O3u228+t/Hio+jZU4efyw6ppx/lk/mxj9hPvjwKyxz1Wvk8GUjcDXXC5VVy1nanqhaN/eHvMd3Xt82ndWaOcFdEsvTls09ERFKBERAREQEREGufbPhvaQU7z7kdQ3tOgZJ3S4+W3zUJllxeySblLIXMHSNg7OMfS/qp/2q4vqYyhjIM1SQHc+ziBu556X5eRWJTUrY2Na0Wa1oaPJuwTDu10ePp1r6tsUb5HcGNLj/wBO9vUrHig7emaJ2tdrY0vbyue957XCj8xyCV8VKN+0cHy+EUZufm4WU80en/C1aMWnwiGPZkUbfJrfva6ymxgG4AB5G1vqAuQLLmylDUOeItNfN4lrv9zQV2yRT6qtp+FrnfSw+69PaBb8e+3wMv4HTwUn7OKW7pH/ANLP/I/+K58/phe629l2LYK0GEFqhMBh2CsKszVLM+V2VMTo3g6TY7bG7TcWWvMKijpqutY2zYo+zP7WkNOrf5La2b3VIpHmkY183BocbWvxLb7EjiAbBabp8t1czeykjfTxF3aTOebyzvvck+F+XD7LDydt/Fl8eWdS+0hgI7WJ8TXXLH2Ja5t7B3AH5XsrBS5ghnHcka713HmOIXn/APXmyN0OYHMsBpIuLAWH05qJqvZhATcB7P6Xfa4Ki+OtZ+pvt7VmF9o4OfH3wbtmhdpeLcPH03GylcIxSuh2Dm1TBwEl4pgOXfALX+ZAUDFkYs4T1Pl2lhb0CnMMwHsztrJ4Xc97z/3FJhl6Vy8uGXcXnB8YMjbuY6M3sWuty5gtJuPFS4Kr2F0xCsEY2W84nLmrsiIpQontTzbUUTaYU1tcspuLAlwYG9wA/EXAKVwPOkVTT9s02sD2jf1Mc0Xcwg/RU/25Nc38HKAbRyvueQ1dm4X8e5t6rDNBpe+eB2lssL+0Zyfdnckb0cLrOy83FtjjuLrkTN762lM0ga0mWQNABHcB7t9zvZZGb88RUEGt3ekdtFGDu939h1K117O617cP/LtqBkAvw1cW3HmQmDYOJZPxc8hqJXDu6hYR24tDSTbSbjwsrTHLr/T4bu3rl/DJdb6up3qJ93fsaeDB02ttyAAUvWVbYmOkedLWguJ8B0HUnkvbzVOqpDiNT2TCfwsJvI4f5jhwaLcRtt6notpPjNRr0z8qQukMlXILOmNmDfuxNPdA8zY+nirGurGAAAWAAsB0twC7fzrwUpkALfzqvGsq2xRukebNa0uPkBw9eC9lrz2hZj1n8NGe6CDIeruTPTifFRbpFulQrqt00z5Dxe8ut5nYfYLaWSMFMMTWn3idTvAm23oAAqjkrL5e8TPGw/w/E/F5D7+S29gOG8Fh+67c9qyYRDYBSa8qaKwXqrqOsjLhRFThuoqZSyCKpsKA5LJdhwWYiCNOEjou8eFgclnog8o6cBeqIgIiIKn7ScC/FUErALuDe0Z/UzcD1Fx6rX2RMTE1KGO96LuG/wAO+nj6j0W6KmO4WhsyUjsKxIytBMExJtysTdzfNp3CiXWTXx165Df2UtTSnix5c3y902/7fmpYz/hqrSdoag7E8GTW3HgHjfzVfzFMIKqGviOqOSzXkcHbb/Nv1arXXUkdXTlt7se0OY4b2PFrx0IIWsaz6QuP4nJUSmjprgnaeTlG3m0HryPyU/hOFMgibHGLNHEni4n9R8f5yUVlnFXEvp5hpni94/6jeAkHXlfzCsLR/PspJ9iBOH86eIVXzXnNtODHFZ83DqI/Fx5n9qWpvDtnLNQpmdnGbzPG37Af1Hx42H/pRuU8uaW65G3kk3OoA2Dtxs4e8b3J8Qo/LWXJJZBUT3JJ1NDt3OPHW4Hl0B4+XHaWC4VfcrC353+mOeTjCsF4bK34fRBoXejow0LMVmQiIgIiICIiAiIgIiICIiAqvnLK8dXC6OQeLXDi13Jw/m6tC8547hRZuaTLppHBMuNdRS075Wyt7V4a5l+6W+fMO3t4qKwLHXYe91LVA6AbscO9YO326tPHw3Vpx3BqmirZJaaIzwz958YOksk6gngDxUBVVMkdbDUVMTIo3tMBBcH6f1anbWbufumOc4l7b7npzmCuj1w10DtQjeIpbAi7H8jt5j1HRW6oro42a3vDGWvdxtccvNRebYQ7D5rWI0XBFrbEG4I25KkUOXKiqIdO9zWgAN1X1WAAGlh93bmfqr5ZTFNukljWepJj2NG1wv8Art33AfC39I8Tv5LnLmS7ESTd597hnEA9XG/eN97bjfmrPgmV2RgBjLbbni53iT/bgrfhuBW5LKy5dsbmj8Jwe5uVcKChDQu9JQhoWaArqCIiAiIgIiICIiAiIgIiICIiAiIgwa2h1KsYzlKOZumRgc24Nt+I57K6rq6MFBrGlyXHAT2TdNwWkXJBB4jSSR9FLUWAb7q4uogu7KYBRqJ3tG0WEAclKRwgL0ARSgREQEREBERAREQEREBERAR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038" name="AutoShape 14" descr="data:image/jpeg;base64,/9j/4AAQSkZJRgABAQAAAQABAAD/2wCEAAkGBhMSEBUUExQWExUWFBUUFRcYGBYXFxUXFBcZFRgUFRYXHCYfFxwjGhgXHy8gIycpLSwtFh4xNTAqNSYrLCkBCQoKDgwOGg8PGikkHyUsLCwsMCwsKSosLzQsLCwsLCwsLCwsLCwsLCksLCwsLCwsLCkpLCwsLCwsLCwsKSwsKf/AABEIAMAAwAMBIgACEQEDEQH/xAAcAAEAAgIDAQAAAAAAAAAAAAAABQYEBwECAwj/xAA+EAABAwIEAwUGBQIFBAMAAAABAAIDBBEFBhIhMUFREyJhcYEHMlKRobEUI0Ji8HLBM0NTkuGCosLRFRYk/8QAGQEBAAMBAQAAAAAAAAAAAAAAAAECAwQF/8QAIxEBAQACAgICAQUAAAAAAAAAAAECESExA0ESURMEMkJhof/aAAwDAQACEQMRAD8A3iiIgIiICIiAiIgIqhmDPgbeOjaJ5Q4sc43EURHEufwcR8IuozBvaFM2VsNdG2Mv2imZfspD8Jv7hKz/ACYtPx5a22Eq1lXO8daZw0aTDM6O193MBs2S1tr2O3JTDK4ELRVfUS4Ri0sjWuML3m/R7JO/a/Ub28QmVss0jGSyvoBkgKqufc/RYfERcOqHNPZRjffgHP6N+/JUzHPbMyNuilBe8gfmOBDGX5hvF58Nh4qo4fgT6iqE1bIXNk7zXm9pieDbkDs/Bpt0CW76Jj9vXL7sSqpZKptQ+NziXarnS93HSGcNA4K+Zf8AaDKyQU9ewRSk2jkH+HJ68j/NllUkDWNDWgNaBYAbALEx6hjniMcjbjiOoPVp5FU66X1vtsOmrA5ZS1DkbNbo5nUczw9zP8J9/fbsdJ/cB9vBbToqrUFrjdsrNMtERWQIiICIiAiIgIiICIiAqj7QMelhFPDC7Q6okcxzxu5jGsLnaLi2o7C/JWDGcahpYjLO8MZcN8SXGwa0cytN5szU2qlkma6/Y1AZTgXcJC0abDwfqcb+A9c87/GNvFjvLdZpqeyJjiZcRW1x2u9zH79qxx983vcHjY8170uENcHxnv08gDmNN/yz+prb+6OBHQ38F70Mb3MDnhokty3DfC53KkaWFzWgOdrcOLrAX9BsPRc9enMWDDlsaQDPUkgcRUSj6A2UZjeW5nMLRO6VvwT2f6CQWcPqpaDEnipMEgbuwyRubexAOktcDwcLg3BtvyUm8ptH48LOmm6OM00/5sPaBh3Y7dzB8TTwcPHgtl4XXw1MOppD2EWcD9nNKjs14WXN7WLuyx3Lf3Dmxw5gqtU0Zt+IpHaHkd+P9L+rXDkf5st5flHD5MPhdLVVYl+CBLy50Fu6d3Pjd8B+Jp5E7jgeSomP54mqLhl4mbjY95w8SOHkPmV412IOfIZyS9vuSxOPuAmxaBzbfg7kdioispND9I3Bs5h6tdu0+atIytdaKsdFI2Rhs5jg4eY3X0RlLHBNEx44OaD5dR6FaOocnVD26nARM+KQ6benFbC9m8pZG6PUHiOVzGuHBws11x6kqLZMppWzhuGJ9wu6w8Pku1Zi0UEREBERAREQEREBYGN41FSQPmmdpYwXPUnk1o5krPWhfbdmYy1gpmu/LhALgOBkduSeRIbYDzKrlfUWxm1ezlnmTEKgPkFoWO/Livs1vMk83Ec1YI4KaoxPtKZmmGOKJ1hw1lth5WH1C1sr57MnACYnaxbc+Fjx9VXKax4b+HnKLlR08oqZXOd+SWsEbehHvE7fz0XvjeMNpoTK8OcAWizbXJcbDjsFh1WIHXBK0SGDVIHObG8tLtNmE2Fy299wLXspSOsY5wYe68tDwx7S0lvUBw39OHNYWPQmU6ldfwLXyxzb6mNcG9LSAXBHoPks4tQLguVV1dxyp0ysbrDQbDS5ji11zykHuu2tYnpstftZJBJO+M3EczmvZyLSb3HluLraOJz6W30PfuBpYASfHcgW9VTMFphIatzmlpdM4WdsbNADgd9j3gfmtMctduT9REPikDXtFVCAdj2jTfvNOzg4fdemCQ6jGYSHlrHAue11odRDmtsffeO9w23UhhGFGKN7H2I1HT/SRbdePs83dKziA5pH1afnZvyWlrjT8OWGyu1S6p3dXnYeTB3R/N1bsHwbTYAAAcAAAB5AKSwbDQQNlYoaIBXmMjO21xQxWCylwAuVZAiIgIiICIiAiIg4cdl8sZ5v/wDJVd/9eT7r6ncNl89e2TAjDXmYDuTtDr8tbRZw8NrH1Vb3Fp0qWXZ4WVMZqWdpDqtI3f3TsXC29xx9F9A5b9nuGMAmgZ2rXWc0ueXt8LDgbeK+bVI4XmKpp/8AAnliB4hjiAfTgpS+pcSxeClZqmkZEy4aC42G+wAC88ZwaOriDXbEd6ORttUbuT2H+Ahafhhp8TiY6R0jniwLnPcXi3FpvcWPlvsrJhrKqlaGU1QRGBYRzN7VrR0abhzfmqfOdVtPBl3iy5cLxGJ2kwMqBykikay/9UcltJ8iQsCCsmM8rHsawR6Rs7X3yLlpcNrtFgQL7nipCpxWtkaWvnawdYWaHHw1Pc4j0sqZnHHPwtOI4e655IB4kDi52/Pfj1Kzsl4xdONzxm80rimcaaF2l8neHENu4j5KBy/iMVQJBqGqWSV7oye9Z1m+vdA4cFrpzuaNeRuDur/jjm8nmubZ8+A1QBbFKxzSLAyA62/9Q97zIUnlLKwpm2vqc4gvdawJHAAdBv8AMqo5W9oLoiI6kmRnJ/F7PP4h9VuPB+ze1rmkOa4AgjcEHmExnPLG2pjCIbAKUXjTMAC9lqoIiICIiAiIgIiICIiAqrnrKzK2ndG7Y+8x3wuHA+I6hWpdJY7hRZvhMunyXjGES00ropW6XN+Th8TTzCwV9I5uybFVMLZG7i+lw2cw9Qf7cFprMHs6qadxLB2sfG7feA/cz/1dV3rtbvpXKDEpIXao3Fp+h8xzV+y1mOvqbNigZKTqt39FyyxcBe9zYg26eS11pW0cjUcgwaeaLuzRTPmhNr2MbACLc7guFvJMpF8c8seJXjS4xiFTWCjEIgkv3y4OeYx8ZGwt/wAKq58pWxVj4xM+csAa6R1t376gwDYNHC3geiz8hwVlTX9pFI4POrtpjvpa/Yk9T0HXyXHtTw4QVwY0WaIIw3mbC9y483E3JPO6SSUyzyy7qnWRcrqrs3N1a8kZ4kopNLiXQOPebx0fuZ08RzVTXIUWbI+qsFxtkzGvY4Oa4XBHAhTTXXXzf7Pc7mkkEUh/Jcdj/puPP+k8/mt+4biAcBuol9VFiURAUVkCIiAiIgIiICIiAiIg6SRAqIxDCgeSmlE5rxQU1HNMTbRG4jh71rNtf9xCi3U2Tl8s1Q/Mfbhrfb/cbLfuTqNlJhEfbd1vZulk2OwfdxuAL+6QtQ5By2a2tYwi8bbPlP7QeF+pO3qVv3E5JWRt7CJsp1MaWl2gBnAuBIN7DkqX6a+2PlrCaeCnaKZoEbgH3tu/Vvqdffh8lrP230FpoJfiY6M+bTqH0JW4QFQ/bJh2vDw8DeKVrvIOu0/cKJeRoqy4K7FAFqo6IrVmLL4EEc0bQLMYJANuIFnn12PmCqsQol2AK217Lc46minkd32DuEn3mdPMfbyWpV7U1Q5jg5hLXNN2kcQRzCjKe4l9aUVVqCy1rbIGd21Udj3ZWgdo3l01N8CtiU82oKZdq2aeqIilAiIgIiICIiAiIgLTvtgzE+pnjw6mu86ryhpvqefdjIHTifMdFevaPmo0FC+RhHauIji8HO/VbnYXPyWtMm4MAx0sji6eUa3uudbWyX0nVxDnG5v5KuvldNMMV/yRlJlBTBmxkdZ0r+rvhHgOHzKlqrC2ySxSkvDotRaGvLWnVYHW0bO8LqhHO9awGlbEJKhvCd20Zi/TK4fFyI5kFRdbV1NDLFWyVElQdeidp9wxv5Rs5WI+yj4VbTbqh834f29DUR2uXROt5tGofULGZ7QcPNv/ANcW/Um+/XZSlHikE4PZSMlHA6HB3zsbhUHy2V3h3IHMm3z2WXjlH2VTNHa2iV7fk42XOBQ6qmEWv+Y0/wC03/stMrrG1T23Fh2GtczQQC22kjkRa32WtM75PNFI0tJMT76Sf0kfoPpwPgtxZfhvZZGcsrirpHx/qI1MPR7d2n+3qos1zES+nzcArdkj2fS17tRvFADu+27iP0x9T48AuMGyr2U8Lq2NzYHyFhF9J1AHTrvuGlw49FaqKvlljNJBM78PG4iSUEB77/5EZaBpjHXndRc+GmOFyumHjdRTUFZEKB9ztFUNLrxHfa8vAP4k9PotsYLiOoBU9mX4TB2PZt7O3u228+t/Hio+jZU4efyw6ppx/lk/mxj9hPvjwKyxz1Wvk8GUjcDXXC5VVy1nanqhaN/eHvMd3Xt82ndWaOcFdEsvTls09ERFKBERAREQEREGufbPhvaQU7z7kdQ3tOgZJ3S4+W3zUJllxeySblLIXMHSNg7OMfS/qp/2q4vqYyhjIM1SQHc+ziBu556X5eRWJTUrY2Na0Wa1oaPJuwTDu10ePp1r6tsUb5HcGNLj/wBO9vUrHig7emaJ2tdrY0vbyue957XCj8xyCV8VKN+0cHy+EUZufm4WU80en/C1aMWnwiGPZkUbfJrfva6ymxgG4AB5G1vqAuQLLmylDUOeItNfN4lrv9zQV2yRT6qtp+FrnfSw+69PaBb8e+3wMv4HTwUn7OKW7pH/ANLP/I/+K58/phe629l2LYK0GEFqhMBh2CsKszVLM+V2VMTo3g6TY7bG7TcWWvMKijpqutY2zYo+zP7WkNOrf5La2b3VIpHmkY183BocbWvxLb7EjiAbBabp8t1czeykjfTxF3aTOebyzvvck+F+XD7LDydt/Fl8eWdS+0hgI7WJ8TXXLH2Ja5t7B3AH5XsrBS5ghnHcka713HmOIXn/APXmyN0OYHMsBpIuLAWH05qJqvZhATcB7P6Xfa4Ki+OtZ+pvt7VmF9o4OfH3wbtmhdpeLcPH03GylcIxSuh2Dm1TBwEl4pgOXfALX+ZAUDFkYs4T1Pl2lhb0CnMMwHsztrJ4Xc97z/3FJhl6Vy8uGXcXnB8YMjbuY6M3sWuty5gtJuPFS4Kr2F0xCsEY2W84nLmrsiIpQontTzbUUTaYU1tcspuLAlwYG9wA/EXAKVwPOkVTT9s02sD2jf1Mc0Xcwg/RU/25Nc38HKAbRyvueQ1dm4X8e5t6rDNBpe+eB2lssL+0Zyfdnckb0cLrOy83FtjjuLrkTN762lM0ga0mWQNABHcB7t9zvZZGb88RUEGt3ekdtFGDu939h1K117O617cP/LtqBkAvw1cW3HmQmDYOJZPxc8hqJXDu6hYR24tDSTbSbjwsrTHLr/T4bu3rl/DJdb6up3qJ93fsaeDB02ttyAAUvWVbYmOkedLWguJ8B0HUnkvbzVOqpDiNT2TCfwsJvI4f5jhwaLcRtt6notpPjNRr0z8qQukMlXILOmNmDfuxNPdA8zY+nirGurGAAAWAAsB0twC7fzrwUpkALfzqvGsq2xRukebNa0uPkBw9eC9lrz2hZj1n8NGe6CDIeruTPTifFRbpFulQrqt00z5Dxe8ut5nYfYLaWSMFMMTWn3idTvAm23oAAqjkrL5e8TPGw/w/E/F5D7+S29gOG8Fh+67c9qyYRDYBSa8qaKwXqrqOsjLhRFThuoqZSyCKpsKA5LJdhwWYiCNOEjou8eFgclnog8o6cBeqIgIiIKn7ScC/FUErALuDe0Z/UzcD1Fx6rX2RMTE1KGO96LuG/wAO+nj6j0W6KmO4WhsyUjsKxIytBMExJtysTdzfNp3CiXWTXx165Df2UtTSnix5c3y902/7fmpYz/hqrSdoag7E8GTW3HgHjfzVfzFMIKqGviOqOSzXkcHbb/Nv1arXXUkdXTlt7se0OY4b2PFrx0IIWsaz6QuP4nJUSmjprgnaeTlG3m0HryPyU/hOFMgibHGLNHEni4n9R8f5yUVlnFXEvp5hpni94/6jeAkHXlfzCsLR/PspJ9iBOH86eIVXzXnNtODHFZ83DqI/Fx5n9qWpvDtnLNQpmdnGbzPG37Af1Hx42H/pRuU8uaW65G3kk3OoA2Dtxs4e8b3J8Qo/LWXJJZBUT3JJ1NDt3OPHW4Hl0B4+XHaWC4VfcrC353+mOeTjCsF4bK34fRBoXejow0LMVmQiIgIiICIiAiIgIiICIiAqvnLK8dXC6OQeLXDi13Jw/m6tC8547hRZuaTLppHBMuNdRS075Wyt7V4a5l+6W+fMO3t4qKwLHXYe91LVA6AbscO9YO326tPHw3Vpx3BqmirZJaaIzwz958YOksk6gngDxUBVVMkdbDUVMTIo3tMBBcH6f1anbWbufumOc4l7b7npzmCuj1w10DtQjeIpbAi7H8jt5j1HRW6oro42a3vDGWvdxtccvNRebYQ7D5rWI0XBFrbEG4I25KkUOXKiqIdO9zWgAN1X1WAAGlh93bmfqr5ZTFNukljWepJj2NG1wv8Art33AfC39I8Tv5LnLmS7ESTd597hnEA9XG/eN97bjfmrPgmV2RgBjLbbni53iT/bgrfhuBW5LKy5dsbmj8Jwe5uVcKChDQu9JQhoWaArqCIiAiIgIiICIiAiIgIiICIiAiIgwa2h1KsYzlKOZumRgc24Nt+I57K6rq6MFBrGlyXHAT2TdNwWkXJBB4jSSR9FLUWAb7q4uogu7KYBRqJ3tG0WEAclKRwgL0ARSgREQEREBERAREQEREBERAR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1" name="Picture 10" descr="mono.jpg"/>
          <p:cNvPicPr>
            <a:picLocks noChangeAspect="1"/>
          </p:cNvPicPr>
          <p:nvPr/>
        </p:nvPicPr>
        <p:blipFill>
          <a:blip r:embed="rId2" cstate="print"/>
          <a:stretch>
            <a:fillRect/>
          </a:stretch>
        </p:blipFill>
        <p:spPr>
          <a:xfrm>
            <a:off x="6876256" y="2780928"/>
            <a:ext cx="1828800"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187280"/>
          </a:xfrm>
        </p:spPr>
        <p:txBody>
          <a:bodyPr>
            <a:normAutofit fontScale="92500" lnSpcReduction="10000"/>
          </a:bodyPr>
          <a:lstStyle/>
          <a:p>
            <a:endParaRPr lang="en-CA" dirty="0" smtClean="0"/>
          </a:p>
          <a:p>
            <a:r>
              <a:rPr lang="en-CA" dirty="0" smtClean="0"/>
              <a:t>The Act prevented a business entity (such as a trust) from owning two or more competing companies. For example, competing oil companies could not be owned by the same parent company.</a:t>
            </a:r>
          </a:p>
          <a:p>
            <a:r>
              <a:rPr lang="en-CA" dirty="0" smtClean="0"/>
              <a:t>In 1911, President Taft and the US Supreme Court used the Sherman Anti-Trust Act to force the Standard Oil Company to break up into 34 smaller, independent companies.</a:t>
            </a:r>
          </a:p>
          <a:p>
            <a:r>
              <a:rPr lang="en-CA" dirty="0" smtClean="0"/>
              <a:t>While it was the economic principles of classical liberalism that allowed the Standard Oil Company to grow to such a position of market dominance, this position eventually led it to undermine other classical liberal principles such as competition.</a:t>
            </a:r>
          </a:p>
          <a:p>
            <a:endParaRPr lang="en-CA" dirty="0"/>
          </a:p>
        </p:txBody>
      </p:sp>
      <p:sp>
        <p:nvSpPr>
          <p:cNvPr id="3" name="Title 2"/>
          <p:cNvSpPr>
            <a:spLocks noGrp="1"/>
          </p:cNvSpPr>
          <p:nvPr>
            <p:ph type="title"/>
          </p:nvPr>
        </p:nvSpPr>
        <p:spPr>
          <a:xfrm>
            <a:off x="457200" y="0"/>
            <a:ext cx="8229600" cy="908720"/>
          </a:xfrm>
        </p:spPr>
        <p:txBody>
          <a:bodyPr/>
          <a:lstStyle/>
          <a:p>
            <a:pPr algn="ctr"/>
            <a:r>
              <a:rPr lang="en-CA" dirty="0" smtClean="0"/>
              <a:t>The Sherman Anti-Trust Act</a:t>
            </a:r>
            <a:endParaRPr lang="en-CA" dirty="0"/>
          </a:p>
        </p:txBody>
      </p:sp>
      <p:sp>
        <p:nvSpPr>
          <p:cNvPr id="17410" name="AutoShape 2" descr="data:image/jpeg;base64,/9j/4AAQSkZJRgABAQAAAQABAAD/2wCEAAkGBhISERUUExQUFRUWGR0aGBUYFx0dGhwfHBcbIhgbFxsfHSYgHBsjIBgVIDsgJScpLS0tGiAxNTAqNSYsLCkBCQoKDgwOGg8PGjUkHyU1LjQsNDQ1NSwsNCwwLzEwLyk0Ky41LCosKi8sKTQsKTYsLC0qLCksLyksKSssKSkpLP/AABEIAGkAeAMBIgACEQEDEQH/xAAcAAACAgMBAQAAAAAAAAAAAAAABgQHAQMFAgj/xABHEAABAgMEBgQKBwQLAAAAAAABAgMABBEFEiExBgcTIkFRMmFxkRQXIzNTgZKTodFCUmJjcnPhFbG0wSRDZGWCg5Sio6Sy/8QAGwEAAgMBAQEAAAAAAAAAAAAAAAQBAgMFBgf/xAAwEQABAwMCBAQFBAMAAAAAAAABAAIDBBEhEjEFE0FRFGGRoSIycbHwFSPR4QaBwf/aAAwDAQACEQMRAD8AvGCCCBCIIIIEIggggQsKUAKnADMxVljaxFsJLjlXJZyZdCCemluoII43RWlD2DKkd3WRarnkpNpQQZi8XHD9BtI3u/HupxhDK0VTfS3s3UpaYZKiFpAJKFvJTnU3eP0uqE5pCHWb0XouHUbHQl0ouHdOthfP13t5A9wryQoEAjEHEGMwkauLZU4X2lKvJF15o8ku1JRTkkig7Yd4ZY7ULri1MBgkMZRBBBF0uiCCCBCIIIIEIggggQiCCNUzNIbSVOKShIzUogAdpMCkAnAW2CE61Nasi1ghSnjybGHtGghRtbWwp8hGzcZYJO0LawXVJukXU1TdTUkdfWIz5sd7FyeHDatzC8Rn/vpuVM1kWgl19pUo4064ltSVgOthISvAG8pYFahWHZCUqUmi9ti2gqqFAbdilU9H+syFBh1Q5M2pKhKQl18JoKAzFnAgUwBBNRhzxj1+1Zf0z3+ps35wy6iY43P3WUHHJ4GBjQMY2zbtuvOraeal33fCFtsKWhKWkKebULrdL1VpUReqoGhpx5YWqDXERVi7VlqHyrxFDUCYs4mlMcAamIVia1PB9xLbzsuAkN7VaQ6gAUIJAooZUBNRjUnhSRjIG72URuqeJzFzW3PoBjzPl9SrhghPszWnIO4KWpk8nBQe0KiGuWmkOJCm1JWk5KSQQewjCM2va7Yqs1NLCbSNIW2CCCLLBEEEECERhSgBU4AcYFrABJIAGJJyHbFL6e6wFTSiywoplxgSMC528bnVx4xlLKIxcp6hoZKx+luANz2/vsmTSrWyhurcmEur4unFsfhp0z8O2KytW2n5lV59xTh4A9EfhTkIhwRzHyufuvdUlBDSj4Bnv1/PoiCCCM06m7Qi2Hktvtg+TYbLtEoavUvG/itJrwoMOOOUM4tR28lPlKqYMwNyWpcGY830ur4wn6C4qnE/Wk3PhQw1Mq3mT/dK49BSnVECV814wwR1sjW4GPcAn7pe0xt11cuwnHZzKNpRSGgq6CLuLaBdNcxU174UYYdLT5Kzk8pRJ71QvRzK537unsvWf4/G1tGHgZde/rZETLKtl+WVeYcU2eIBwP4k5GIcEJA22Xdc0OGlwuFa2i2ttKyG5wJbVweT0D+IY3T15dkWM24FAEEEHEEGoPYY+Y4bdB9P3JJYbdJXLHAjMt/aR1c093W7FUkYevNcQ4I1wMlOLHt/H8K8YI8MvJWkKSQpKhUEZEHIiCH15DZci22PCVeCVUEFF54pNDdJohFeF4hR7EHnHDGqGQ++95+kMNiKC1PuA1vOlNepvcp2BQX3mEXSnSqdetMyMq+3LBAxUu7vKug5kHgRQDri3IErrEbLSOump2/tuIBPRdrxRSH33vP0g8Udn8nveH5RCtNq3USraxMS4W2HVPGid5Iulop8nQm6F1wTmIj6vLYtWaKZh59tUqCoLBSlKqgZ4Iy9cHg2aS7C1/VqrUG63eq6viikPvvefpB4opD773n6Qp2BrTmXLRRtF/0R11SEJKEigNAjepWovIrj9KOnrT0znJOZZTLuBCS3eKShKgSFnOorTCmBET4Eag2wyq/rNRpLuY7HmmWytXEpLlam9rVbamzVdd1WdMM4mp0PYF3FzdlzLjeHQOZy6XX8ITbV1gvOTVneDOXWZi5tEXUnEuhK0kkVBGIwpHm37dtRy1XJOTfQiiQpIWlNMEgnG4TxjVkDmgAGwylJanmvL33ccfbHsEzT+reTe2d/anZNhpNF03U86DExF8Uln8nfeGI+hem0yuZXIz6AiYSKpUBQLAzywyxBGeOApC5pZrPmmrQWGFVlmFpS4kISa0O+LxFQTvJGOYjM0nMebgXTEfEpYIwGPIHYJs8Uln8nfeGDxS2f9V33hiJrW0sflJZh2Vcu31GpCUqvJ2ZUKXgYXrS00tSzXWDNPMzDboKihCRW6Lt7JIIVvimYNDEMog4AgDK0dxapabGR3qmzxSWf9V33hjHiks/k77wxxtMdIbR/aqJOTeS3tEJKQpKaVoompKSckxM0V01m0TngNpJSHlCrbiQKKwJxpgQQDQgDKhFYg0bdOqw7+dkDi9TqtzHdt0yWPJiTWmWSVFlSSWio1KVJO+gq5EEKA6l9UESdI1BDQdOGxWlyvIA0X/tKhGIlrCR8ISz5buJecledG2ghLyK1KX3Sf8xe0HwcEV7p3N2M/MPpmNqzMt7u0QlRC90EYAFOFaVIHbFhrVsZq8cG30gV4JcRWntpP/GOce5+ypN8gvNMOEZFaUqPeY0Y8NdqN/8ASyczU3SPdIOrp+YVY82Xiooo5sio1w2W9dP1a1+MceyLfEro6uhot1xbaf8AF0j6khRi4QWrtzyd2lLuFKcqZUiIqy5MpCC2wUgkhN1FATmQOZi/OBJJHW6ryjYWPSyo+07Bn02c2lcls2mCp0TAWm/vjGoCqgdDhUXRHT0snkT8zZalYpfQhK6GhqXbqwKZGtYuh1bSklKihSSKFJIII5ERFTZsoLtG2BdxTup3ca4cscYt4nqR391U0/QHt7KiWLDck7Xl2HMbkw3dPBSS4Lqhyr++sNNraQMyWkDjzxVcDd3dFTUpTTD1RabsvLrWlaktKWnoqISVDHChzGMeZiyJdary2mlKOalISTh1kQGoDvmHSygQaflPVVKzbapmeetbZqbYlmiEFX0lXVJQnkSSonDKgjiWNYk+uRfuSZeRM3VqmCsBXkySCkFQJ3is5Y3ovp6TZUjZqQ2UfUIF3DLDKNjKUISEpupSMAkUAHYIjxFhgdvZTyLnJ/CqD0gt4TFiymIKmXlNn1NEoPrSR8YnKsCXs61ZXbJvy7oSpBWclGgqaZhKinPDeB4RcP7DlKEbBihNSLiaV55Z4mN03IMOgBxtpYTkFJSaVzpXLIRbxA2Axn3RyL5Jzj2VW6Z2u3K6QMvukhDbYKqCpxQ4BQccSI92bNrte2GplptSJeWHTUKVpWgrzJOXADGLNmbMl3DVxtpZyqpKSe8iJLKEIF1ISkDgKAdwjPnDSLDNrK3KNzc4vdc3Stq/KOt1oXAGx2rUEj98ZjM2vazDbQxS35Vw8K4hpJ6ybyuq4OYgirJXRiwVnxNkNypVq2Y3MMracFULFDz6iDwIzrHztpVo2/IPlp0qINS25U0WnmORFRUcI+lI51u2AxONFp9AUnMHik80ngYmCblnOyiaHmDzXzHtDzPeYNoeZ7zDbpdq0mZIlSAXmODiRvJH3iRl2jDshQBjrNc1wu1ctzS02K9bQ8z3mDaHme8xiCLKF0LBeIm5Y1Pn2uJ9KmLDn3VJk3d5W7JTWNTmJigPbFaWcujzR5OIPcsRZVpprKzI/s04n/uUhab5gmYDulLT2ccFozAC1gBSRQKIGDaOFY4HhrvpHPbV846um662jNfmqHdh/KOJGzB8IWLz8RW7w130jntq+cHhrvpHPbV840wRawVLlbvDXfSOe2r5xNsaTmpp5LLCnFLV9tVAOKlGuCRE/RfQOaniC2m41xeXgmn2Rms9mHWIvHRbRCXkG7rKd5VL7h6a6ZVPIVOAwFYWmnbHgbpiKFz8nZb9G7ARJsJaSSojFazipSuKif5cBQRiOrBHKJJNyumBbARBBBEKUQo6QasJGaJVc2LhxK2qJqeZT0SeukN0EWa4tNwVVzQ7BCpC1tS862SWVtPJ7bi+41B9r1QrT2iU6z5yWeHWEFQ701j6YjBhptY8b5SzqVh2wvlNZKDjVJBriKH4xa80i82+Obc2O+fht0v8yeyOIv6X4H/4xMaOm5gBss2w6CRdVRpQqs/N0xPhDuA/MVGJLRice83LvK67hA7zQRetj+ee/NX/AOjDKjKA1ZbgBSKUHJKoyy9Tk+6QXNkwniVKvK9SU4d6hD9YOqORYopxJmF83KXfYy76w7wQu+pkd1st2QMb0WEIAFAAAMgIzBBC63RBBBAh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7412" name="AutoShape 4" descr="data:image/jpeg;base64,/9j/4AAQSkZJRgABAQAAAQABAAD/2wCEAAkGBhISERUUExQUFRUWGR0aGBUYFx0dGhwfHBcbIhgbFxsfHSYgHBsjIBgVIDsgJScpLS0tGiAxNTAqNSYsLCkBCQoKDgwOGg8PGjUkHyU1LjQsNDQ1NSwsNCwwLzEwLyk0Ky41LCosKi8sKTQsKTYsLC0qLCksLyksKSssKSkpLP/AABEIAGkAeAMBIgACEQEDEQH/xAAcAAACAgMBAQAAAAAAAAAAAAAABgQHAQMFAgj/xABHEAABAgMEBgQKBwQLAAAAAAABAgMABBEFEiExBgcTIkFRMmFxkRQXIzNTgZKTodFCUmJjcnPhFbG0wSRDZGWCg5Sio6Sy/8QAGwEAAgMBAQEAAAAAAAAAAAAAAAQBAgMFBgf/xAAwEQABAwMCBAQFBAMAAAAAAAABAAIDBBEhEjEFE0FRFGGRoSIycbHwFSPR4QaBwf/aAAwDAQACEQMRAD8AvGCCCBCIIIIEIggggQsKUAKnADMxVljaxFsJLjlXJZyZdCCemluoII43RWlD2DKkd3WRarnkpNpQQZi8XHD9BtI3u/HupxhDK0VTfS3s3UpaYZKiFpAJKFvJTnU3eP0uqE5pCHWb0XouHUbHQl0ouHdOthfP13t5A9wryQoEAjEHEGMwkauLZU4X2lKvJF15o8ku1JRTkkig7Yd4ZY7ULri1MBgkMZRBBBF0uiCCCBCIIIIEIggggQiCCNUzNIbSVOKShIzUogAdpMCkAnAW2CE61Nasi1ghSnjybGHtGghRtbWwp8hGzcZYJO0LawXVJukXU1TdTUkdfWIz5sd7FyeHDatzC8Rn/vpuVM1kWgl19pUo4064ltSVgOthISvAG8pYFahWHZCUqUmi9ti2gqqFAbdilU9H+syFBh1Q5M2pKhKQl18JoKAzFnAgUwBBNRhzxj1+1Zf0z3+ps35wy6iY43P3WUHHJ4GBjQMY2zbtuvOraeal33fCFtsKWhKWkKebULrdL1VpUReqoGhpx5YWqDXERVi7VlqHyrxFDUCYs4mlMcAamIVia1PB9xLbzsuAkN7VaQ6gAUIJAooZUBNRjUnhSRjIG72URuqeJzFzW3PoBjzPl9SrhghPszWnIO4KWpk8nBQe0KiGuWmkOJCm1JWk5KSQQewjCM2va7Yqs1NLCbSNIW2CCCLLBEEEECERhSgBU4AcYFrABJIAGJJyHbFL6e6wFTSiywoplxgSMC528bnVx4xlLKIxcp6hoZKx+luANz2/vsmTSrWyhurcmEur4unFsfhp0z8O2KytW2n5lV59xTh4A9EfhTkIhwRzHyufuvdUlBDSj4Bnv1/PoiCCCM06m7Qi2Hktvtg+TYbLtEoavUvG/itJrwoMOOOUM4tR28lPlKqYMwNyWpcGY830ur4wn6C4qnE/Wk3PhQw1Mq3mT/dK49BSnVECV814wwR1sjW4GPcAn7pe0xt11cuwnHZzKNpRSGgq6CLuLaBdNcxU174UYYdLT5Kzk8pRJ71QvRzK537unsvWf4/G1tGHgZde/rZETLKtl+WVeYcU2eIBwP4k5GIcEJA22Xdc0OGlwuFa2i2ttKyG5wJbVweT0D+IY3T15dkWM24FAEEEHEEGoPYY+Y4bdB9P3JJYbdJXLHAjMt/aR1c093W7FUkYevNcQ4I1wMlOLHt/H8K8YI8MvJWkKSQpKhUEZEHIiCH15DZci22PCVeCVUEFF54pNDdJohFeF4hR7EHnHDGqGQ++95+kMNiKC1PuA1vOlNepvcp2BQX3mEXSnSqdetMyMq+3LBAxUu7vKug5kHgRQDri3IErrEbLSOump2/tuIBPRdrxRSH33vP0g8Udn8nveH5RCtNq3USraxMS4W2HVPGid5Iulop8nQm6F1wTmIj6vLYtWaKZh59tUqCoLBSlKqgZ4Iy9cHg2aS7C1/VqrUG63eq6viikPvvefpB4opD773n6Qp2BrTmXLRRtF/0R11SEJKEigNAjepWovIrj9KOnrT0znJOZZTLuBCS3eKShKgSFnOorTCmBET4Eag2wyq/rNRpLuY7HmmWytXEpLlam9rVbamzVdd1WdMM4mp0PYF3FzdlzLjeHQOZy6XX8ITbV1gvOTVneDOXWZi5tEXUnEuhK0kkVBGIwpHm37dtRy1XJOTfQiiQpIWlNMEgnG4TxjVkDmgAGwylJanmvL33ccfbHsEzT+reTe2d/anZNhpNF03U86DExF8Uln8nfeGI+hem0yuZXIz6AiYSKpUBQLAzywyxBGeOApC5pZrPmmrQWGFVlmFpS4kISa0O+LxFQTvJGOYjM0nMebgXTEfEpYIwGPIHYJs8Uln8nfeGDxS2f9V33hiJrW0sflJZh2Vcu31GpCUqvJ2ZUKXgYXrS00tSzXWDNPMzDboKihCRW6Lt7JIIVvimYNDEMog4AgDK0dxapabGR3qmzxSWf9V33hjHiks/k77wxxtMdIbR/aqJOTeS3tEJKQpKaVoompKSckxM0V01m0TngNpJSHlCrbiQKKwJxpgQQDQgDKhFYg0bdOqw7+dkDi9TqtzHdt0yWPJiTWmWSVFlSSWio1KVJO+gq5EEKA6l9UESdI1BDQdOGxWlyvIA0X/tKhGIlrCR8ISz5buJecledG2ghLyK1KX3Sf8xe0HwcEV7p3N2M/MPpmNqzMt7u0QlRC90EYAFOFaVIHbFhrVsZq8cG30gV4JcRWntpP/GOce5+ypN8gvNMOEZFaUqPeY0Y8NdqN/8ASyczU3SPdIOrp+YVY82Xiooo5sio1w2W9dP1a1+MceyLfEro6uhot1xbaf8AF0j6khRi4QWrtzyd2lLuFKcqZUiIqy5MpCC2wUgkhN1FATmQOZi/OBJJHW6ryjYWPSyo+07Bn02c2lcls2mCp0TAWm/vjGoCqgdDhUXRHT0snkT8zZalYpfQhK6GhqXbqwKZGtYuh1bSklKihSSKFJIII5ERFTZsoLtG2BdxTup3ca4cscYt4nqR391U0/QHt7KiWLDck7Xl2HMbkw3dPBSS4Lqhyr++sNNraQMyWkDjzxVcDd3dFTUpTTD1RabsvLrWlaktKWnoqISVDHChzGMeZiyJdary2mlKOalISTh1kQGoDvmHSygQaflPVVKzbapmeetbZqbYlmiEFX0lXVJQnkSSonDKgjiWNYk+uRfuSZeRM3VqmCsBXkySCkFQJ3is5Y3ovp6TZUjZqQ2UfUIF3DLDKNjKUISEpupSMAkUAHYIjxFhgdvZTyLnJ/CqD0gt4TFiymIKmXlNn1NEoPrSR8YnKsCXs61ZXbJvy7oSpBWclGgqaZhKinPDeB4RcP7DlKEbBihNSLiaV55Z4mN03IMOgBxtpYTkFJSaVzpXLIRbxA2Axn3RyL5Jzj2VW6Z2u3K6QMvukhDbYKqCpxQ4BQccSI92bNrte2GplptSJeWHTUKVpWgrzJOXADGLNmbMl3DVxtpZyqpKSe8iJLKEIF1ISkDgKAdwjPnDSLDNrK3KNzc4vdc3Stq/KOt1oXAGx2rUEj98ZjM2vazDbQxS35Vw8K4hpJ6ybyuq4OYgirJXRiwVnxNkNypVq2Y3MMracFULFDz6iDwIzrHztpVo2/IPlp0qINS25U0WnmORFRUcI+lI51u2AxONFp9AUnMHik80ngYmCblnOyiaHmDzXzHtDzPeYNoeZ7zDbpdq0mZIlSAXmODiRvJH3iRl2jDshQBjrNc1wu1ctzS02K9bQ8z3mDaHme8xiCLKF0LBeIm5Y1Pn2uJ9KmLDn3VJk3d5W7JTWNTmJigPbFaWcujzR5OIPcsRZVpprKzI/s04n/uUhab5gmYDulLT2ccFozAC1gBSRQKIGDaOFY4HhrvpHPbV846um662jNfmqHdh/KOJGzB8IWLz8RW7w130jntq+cHhrvpHPbV840wRawVLlbvDXfSOe2r5xNsaTmpp5LLCnFLV9tVAOKlGuCRE/RfQOaniC2m41xeXgmn2Rms9mHWIvHRbRCXkG7rKd5VL7h6a6ZVPIVOAwFYWmnbHgbpiKFz8nZb9G7ARJsJaSSojFazipSuKif5cBQRiOrBHKJJNyumBbARBBBEKUQo6QasJGaJVc2LhxK2qJqeZT0SeukN0EWa4tNwVVzQ7BCpC1tS862SWVtPJ7bi+41B9r1QrT2iU6z5yWeHWEFQ701j6YjBhptY8b5SzqVh2wvlNZKDjVJBriKH4xa80i82+Obc2O+fht0v8yeyOIv6X4H/4xMaOm5gBss2w6CRdVRpQqs/N0xPhDuA/MVGJLRice83LvK67hA7zQRetj+ee/NX/AOjDKjKA1ZbgBSKUHJKoyy9Tk+6QXNkwniVKvK9SU4d6hD9YOqORYopxJmF83KXfYy76w7wQu+pkd1st2QMb0WEIAFAAAMgIzBBC63RBBBAh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6" name="Picture 5" descr="stand.jpg"/>
          <p:cNvPicPr>
            <a:picLocks noChangeAspect="1"/>
          </p:cNvPicPr>
          <p:nvPr/>
        </p:nvPicPr>
        <p:blipFill>
          <a:blip r:embed="rId2" cstate="print"/>
          <a:stretch>
            <a:fillRect/>
          </a:stretch>
        </p:blipFill>
        <p:spPr>
          <a:xfrm>
            <a:off x="7812360" y="116632"/>
            <a:ext cx="1143000" cy="10001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Similar cases in other industries led to a period of reform in North America that saw greater government regulation of commerce.</a:t>
            </a:r>
          </a:p>
          <a:p>
            <a:r>
              <a:rPr lang="en-CA" dirty="0" smtClean="0"/>
              <a:t>These reforms limited to some extent the classical liberal freedoms and principles of the marketplace. </a:t>
            </a:r>
          </a:p>
          <a:p>
            <a:r>
              <a:rPr lang="en-CA" dirty="0" smtClean="0"/>
              <a:t>At the same time, the reforms prevented certain powerful entities in society from abusing the rights and freedoms of less influential organizations and individuals.</a:t>
            </a:r>
            <a:endParaRPr lang="en-CA" dirty="0"/>
          </a:p>
        </p:txBody>
      </p:sp>
      <p:sp>
        <p:nvSpPr>
          <p:cNvPr id="3" name="Title 2"/>
          <p:cNvSpPr>
            <a:spLocks noGrp="1"/>
          </p:cNvSpPr>
          <p:nvPr>
            <p:ph type="title"/>
          </p:nvPr>
        </p:nvSpPr>
        <p:spPr/>
        <p:txBody>
          <a:bodyPr/>
          <a:lstStyle/>
          <a:p>
            <a:pPr algn="ctr"/>
            <a:r>
              <a:rPr lang="en-CA" dirty="0" smtClean="0"/>
              <a:t>Reform</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400600"/>
          </a:xfrm>
        </p:spPr>
        <p:txBody>
          <a:bodyPr>
            <a:normAutofit lnSpcReduction="10000"/>
          </a:bodyPr>
          <a:lstStyle/>
          <a:p>
            <a:r>
              <a:rPr lang="en-CA" dirty="0" smtClean="0"/>
              <a:t>In the late 19th and early 20</a:t>
            </a:r>
            <a:r>
              <a:rPr lang="en-CA" baseline="30000" dirty="0" smtClean="0"/>
              <a:t>th</a:t>
            </a:r>
            <a:r>
              <a:rPr lang="en-CA" dirty="0" smtClean="0"/>
              <a:t> centuries were forming labour unions to counteract the power of big business, the first credit unions were formed in North America.</a:t>
            </a:r>
          </a:p>
          <a:p>
            <a:r>
              <a:rPr lang="en-CA" dirty="0" smtClean="0"/>
              <a:t>Credit unions (first created by Alphonse Desjardins):</a:t>
            </a:r>
          </a:p>
          <a:p>
            <a:pPr lvl="1"/>
            <a:r>
              <a:rPr lang="en-CA" dirty="0" smtClean="0"/>
              <a:t> started as small financial institutions owned by their members; profits are used to offer members better lending rates or lower fees.</a:t>
            </a:r>
          </a:p>
          <a:p>
            <a:pPr lvl="1"/>
            <a:r>
              <a:rPr lang="en-CA" dirty="0" smtClean="0"/>
              <a:t>Began as an alternative to traditional commercial banks, which would often not service smaller communities or provide loans to borrowers with no credit history.</a:t>
            </a:r>
          </a:p>
          <a:p>
            <a:pPr lvl="1"/>
            <a:r>
              <a:rPr lang="en-CA" dirty="0" smtClean="0"/>
              <a:t>While the group ownership and profit-sharing operation of credit unions went against classical liberal principles, they provided access to financial services to a wider range of individuals than traditional banks did.</a:t>
            </a:r>
            <a:endParaRPr lang="en-CA" dirty="0"/>
          </a:p>
        </p:txBody>
      </p:sp>
      <p:sp>
        <p:nvSpPr>
          <p:cNvPr id="3" name="Title 2"/>
          <p:cNvSpPr>
            <a:spLocks noGrp="1"/>
          </p:cNvSpPr>
          <p:nvPr>
            <p:ph type="title"/>
          </p:nvPr>
        </p:nvSpPr>
        <p:spPr>
          <a:xfrm>
            <a:off x="457200" y="152400"/>
            <a:ext cx="8229600" cy="756320"/>
          </a:xfrm>
        </p:spPr>
        <p:txBody>
          <a:bodyPr/>
          <a:lstStyle/>
          <a:p>
            <a:pPr algn="ctr"/>
            <a:r>
              <a:rPr lang="en-CA" dirty="0" smtClean="0"/>
              <a:t>Credit Unions </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29336"/>
          </a:xfrm>
        </p:spPr>
        <p:txBody>
          <a:bodyPr>
            <a:normAutofit lnSpcReduction="10000"/>
          </a:bodyPr>
          <a:lstStyle/>
          <a:p>
            <a:r>
              <a:rPr lang="en-CA" dirty="0" smtClean="0"/>
              <a:t>The American political climate of the 1920s was prepared by a period known as the “First Red Scare” (1917–1920).</a:t>
            </a:r>
          </a:p>
          <a:p>
            <a:r>
              <a:rPr lang="en-CA" dirty="0" smtClean="0"/>
              <a:t>Red Scare = the colour red being associated with the Bolshevik Red Army of the Russian Revolution.</a:t>
            </a:r>
          </a:p>
          <a:p>
            <a:r>
              <a:rPr lang="en-CA" dirty="0" smtClean="0"/>
              <a:t>The Russian Revolution fuelled public fears of a similar communist uprising in the United States, while inspiring those with leftist political ideologies.</a:t>
            </a:r>
          </a:p>
          <a:p>
            <a:r>
              <a:rPr lang="en-CA" dirty="0" smtClean="0"/>
              <a:t>Several large labour strikes in Seattle, Cleveland, Pittsburgh, and other cities in 1919 and 1920 contributed to the public perception that support for socialism and communism in America was growing.</a:t>
            </a:r>
            <a:endParaRPr lang="en-CA" dirty="0"/>
          </a:p>
        </p:txBody>
      </p:sp>
      <p:sp>
        <p:nvSpPr>
          <p:cNvPr id="3" name="Title 2"/>
          <p:cNvSpPr>
            <a:spLocks noGrp="1"/>
          </p:cNvSpPr>
          <p:nvPr>
            <p:ph type="title"/>
          </p:nvPr>
        </p:nvSpPr>
        <p:spPr/>
        <p:txBody>
          <a:bodyPr/>
          <a:lstStyle/>
          <a:p>
            <a:pPr algn="ctr"/>
            <a:r>
              <a:rPr lang="en-CA" b="1" dirty="0" smtClean="0"/>
              <a:t>The First Red Scare</a:t>
            </a:r>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391</TotalTime>
  <Words>2257</Words>
  <Application>Microsoft Office PowerPoint</Application>
  <PresentationFormat>On-screen Show (4:3)</PresentationFormat>
  <Paragraphs>131</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Constantia</vt:lpstr>
      <vt:lpstr>Wingdings 2</vt:lpstr>
      <vt:lpstr>Paper</vt:lpstr>
      <vt:lpstr>The Evolution of Modern Liberalism </vt:lpstr>
      <vt:lpstr>Chapter 6 Issue</vt:lpstr>
      <vt:lpstr>Principles of Liberalism </vt:lpstr>
      <vt:lpstr>Liberalism in North America</vt:lpstr>
      <vt:lpstr>Liberalism in North America</vt:lpstr>
      <vt:lpstr>The Sherman Anti-Trust Act</vt:lpstr>
      <vt:lpstr>Reform</vt:lpstr>
      <vt:lpstr>Credit Unions </vt:lpstr>
      <vt:lpstr>The First Red Scare</vt:lpstr>
      <vt:lpstr>PowerPoint Presentation</vt:lpstr>
      <vt:lpstr>Calvin Coolidge</vt:lpstr>
      <vt:lpstr>The Roaring Twenties</vt:lpstr>
      <vt:lpstr>Henry Ford </vt:lpstr>
      <vt:lpstr>The Great Depression </vt:lpstr>
      <vt:lpstr>Long-Lasting Effects </vt:lpstr>
      <vt:lpstr>1929 &amp; continuing factors</vt:lpstr>
      <vt:lpstr>The Aftermath </vt:lpstr>
      <vt:lpstr>The Aftermath </vt:lpstr>
      <vt:lpstr>PowerPoint Presentation</vt:lpstr>
      <vt:lpstr>PowerPoint Presentation</vt:lpstr>
      <vt:lpstr>Postwar Consensus</vt:lpstr>
      <vt:lpstr>The Postwar Economy in Canada</vt:lpstr>
      <vt:lpstr>The Postwar Economy in Canada</vt:lpstr>
      <vt:lpstr>Economic Crises of the 1970s </vt:lpstr>
      <vt:lpstr>Stagflation </vt:lpstr>
      <vt:lpstr>Monetarism </vt:lpstr>
      <vt:lpstr>Monetarism </vt:lpstr>
      <vt:lpstr>Economic Liberalism Today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Evolution of Modern Liberalism</dc:title>
  <dc:creator>Jane</dc:creator>
  <cp:lastModifiedBy>Kate Weber</cp:lastModifiedBy>
  <cp:revision>26</cp:revision>
  <dcterms:created xsi:type="dcterms:W3CDTF">2012-11-04T20:54:12Z</dcterms:created>
  <dcterms:modified xsi:type="dcterms:W3CDTF">2019-03-12T14:48:12Z</dcterms:modified>
</cp:coreProperties>
</file>