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believe people determine their own success in life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United States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0.65000000000000036</c:v>
                </c:pt>
                <c:pt idx="1">
                  <c:v>0.63000000000000034</c:v>
                </c:pt>
              </c:numCache>
            </c:numRef>
          </c:val>
        </c:ser>
        <c:axId val="91365760"/>
        <c:axId val="91367296"/>
      </c:barChart>
      <c:catAx>
        <c:axId val="913657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1367296"/>
        <c:crossesAt val="0"/>
        <c:auto val="1"/>
        <c:lblAlgn val="ctr"/>
        <c:lblOffset val="100"/>
      </c:catAx>
      <c:valAx>
        <c:axId val="913672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1365760"/>
        <c:crosses val="autoZero"/>
        <c:crossBetween val="between"/>
      </c:valAx>
      <c:spPr>
        <a:ln>
          <a:prstDash val="solid"/>
        </a:ln>
      </c:spPr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believe the government should supply a 'safety net'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Europe</c:v>
                </c:pt>
                <c:pt idx="1">
                  <c:v>Canada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0.77000000000000035</c:v>
                </c:pt>
                <c:pt idx="2">
                  <c:v>0.73000000000000032</c:v>
                </c:pt>
              </c:numCache>
            </c:numRef>
          </c:val>
        </c:ser>
        <c:axId val="91403392"/>
        <c:axId val="91404928"/>
      </c:barChart>
      <c:catAx>
        <c:axId val="91403392"/>
        <c:scaling>
          <c:orientation val="minMax"/>
        </c:scaling>
        <c:axPos val="b"/>
        <c:tickLblPos val="nextTo"/>
        <c:txPr>
          <a:bodyPr rot="2220000"/>
          <a:lstStyle/>
          <a:p>
            <a:pPr>
              <a:defRPr lang="en-CA"/>
            </a:pPr>
            <a:endParaRPr lang="en-US"/>
          </a:p>
        </c:txPr>
        <c:crossAx val="91404928"/>
        <c:crosses val="autoZero"/>
        <c:auto val="1"/>
        <c:lblAlgn val="ctr"/>
        <c:lblOffset val="100"/>
      </c:catAx>
      <c:valAx>
        <c:axId val="914049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1403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1351-C71A-4051-A989-AA2FD4E7020E}" type="datetimeFigureOut">
              <a:rPr lang="en-US" smtClean="0"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0F4A9-E127-46FB-BBD0-EF95395EBA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48CA-14FF-42B6-B858-85170E5F0705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1" y="3315613"/>
            <a:ext cx="7315199" cy="31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9D9D-8E60-4AA9-B1FE-3A4902F9300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21</a:t>
            </a:fld>
            <a:endParaRPr lang="en-CA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22</a:t>
            </a:fld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23</a:t>
            </a:fld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24</a:t>
            </a:fld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25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9D9D-8E60-4AA9-B1FE-3A4902F93003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6711"/>
            <a:ext cx="8229600" cy="4838735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8264-9827-4F12-9150-83E96CD40564}" type="datetimeFigureOut">
              <a:rPr lang="en-US" smtClean="0"/>
              <a:pPr/>
              <a:t>9/14/2009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fld id="{35C8BC5D-0606-4D71-8174-A9DD4332D4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94" y="283053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Ideologies of Individualism &amp; Collectivism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2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www.autospies.com/images/users/Mazman/01_coupe_concept.jpg"/>
          <p:cNvPicPr>
            <a:picLocks noChangeAspect="1" noChangeArrowheads="1"/>
          </p:cNvPicPr>
          <p:nvPr/>
        </p:nvPicPr>
        <p:blipFill>
          <a:blip r:embed="rId3" cstate="print"/>
          <a:srcRect t="21205" b="16964"/>
          <a:stretch>
            <a:fillRect/>
          </a:stretch>
        </p:blipFill>
        <p:spPr bwMode="auto">
          <a:xfrm>
            <a:off x="2714612" y="4950016"/>
            <a:ext cx="4286280" cy="18451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Private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072562" cy="5140659"/>
          </a:xfrm>
        </p:spPr>
        <p:txBody>
          <a:bodyPr/>
          <a:lstStyle/>
          <a:p>
            <a:r>
              <a:rPr lang="en-CA" dirty="0" smtClean="0"/>
              <a:t>At first, property law was understood to only apply to land but eventually came to apply to 3 types of property</a:t>
            </a:r>
          </a:p>
          <a:p>
            <a:pPr lvl="1"/>
            <a:r>
              <a:rPr lang="en-CA" dirty="0" smtClean="0"/>
              <a:t>Real estate-land, water, air corridors, etc</a:t>
            </a:r>
          </a:p>
          <a:p>
            <a:pPr lvl="1"/>
            <a:r>
              <a:rPr lang="en-CA" dirty="0" smtClean="0"/>
              <a:t>Physical possessions-stereos, cars, etc</a:t>
            </a:r>
          </a:p>
          <a:p>
            <a:pPr lvl="1"/>
            <a:r>
              <a:rPr lang="en-CA" dirty="0" smtClean="0"/>
              <a:t>Intellectual property-writing, artwork, music, etc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33794" name="AutoShape 2" descr="http://www.hooksigns.com/i/PRODUCT%20IMAGES/Private-Property-No-Trespa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3798" name="Picture 6" descr="http://www.iphonesavior.com/images/2007/08/02/private_prope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893168"/>
            <a:ext cx="2571768" cy="1964831"/>
          </a:xfrm>
          <a:prstGeom prst="rect">
            <a:avLst/>
          </a:prstGeom>
          <a:noFill/>
        </p:spPr>
      </p:pic>
      <p:pic>
        <p:nvPicPr>
          <p:cNvPr id="33804" name="Picture 12" descr="http://www.music2com.fr/blog/wp-content/uploads/2009/05/napster4_logo_270x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741" y="4929198"/>
            <a:ext cx="207229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Economic Freedom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3159"/>
            <a:ext cx="9072562" cy="4997807"/>
          </a:xfrm>
        </p:spPr>
        <p:txBody>
          <a:bodyPr/>
          <a:lstStyle/>
          <a:p>
            <a:r>
              <a:rPr lang="en-CA" dirty="0" smtClean="0"/>
              <a:t>Economic Freedom is the freedom to buy or sell whatever you want from/to whomever you like.</a:t>
            </a:r>
          </a:p>
          <a:p>
            <a:r>
              <a:rPr lang="en-CA" dirty="0" smtClean="0"/>
              <a:t>It is free of government intervention, a free market</a:t>
            </a:r>
          </a:p>
          <a:p>
            <a:r>
              <a:rPr lang="en-CA" dirty="0" smtClean="0"/>
              <a:t>Canada can be considered a </a:t>
            </a:r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welfare state</a:t>
            </a:r>
            <a:r>
              <a:rPr lang="en-CA" dirty="0" smtClean="0"/>
              <a:t>-a state which is capitalist but the government uses policies to ensure economic stability</a:t>
            </a:r>
            <a:endParaRPr lang="en-CA" dirty="0"/>
          </a:p>
        </p:txBody>
      </p:sp>
      <p:pic>
        <p:nvPicPr>
          <p:cNvPr id="2050" name="Picture 2" descr="http://bp0.blogger.com/_FwVuPdMPByI/RiTWo8Ob0TI/AAAAAAAACoc/lDn7XyTV4K8/s320/capitalism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68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429286" cy="1143008"/>
          </a:xfrm>
        </p:spPr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Self-Interest and Competition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17341"/>
            <a:ext cx="8929718" cy="4997807"/>
          </a:xfrm>
        </p:spPr>
        <p:txBody>
          <a:bodyPr/>
          <a:lstStyle/>
          <a:p>
            <a:r>
              <a:rPr lang="en-CA" dirty="0" smtClean="0"/>
              <a:t>When people act in their own self-interest they are in competition with others which benefits all in the society (supply and demand).</a:t>
            </a:r>
          </a:p>
          <a:p>
            <a:r>
              <a:rPr lang="en-CA" dirty="0" smtClean="0"/>
              <a:t>Adam Smith saw self-interest as an “invisible hand” that guides individuals to contribute for the common good of everyone.  </a:t>
            </a:r>
          </a:p>
          <a:p>
            <a:r>
              <a:rPr lang="en-CA" dirty="0" smtClean="0"/>
              <a:t>However, in some cases the rich get richer and the poor stay poor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of Collectivism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17110"/>
            <a:ext cx="4881594" cy="4998038"/>
          </a:xfrm>
        </p:spPr>
        <p:txBody>
          <a:bodyPr>
            <a:normAutofit/>
          </a:bodyPr>
          <a:lstStyle/>
          <a:p>
            <a:r>
              <a:rPr lang="en-CA" dirty="0" smtClean="0"/>
              <a:t>Principles of collectivism are the foundation of ideologies such as communism and socialism.</a:t>
            </a:r>
          </a:p>
          <a:p>
            <a:r>
              <a:rPr lang="en-CA" dirty="0" smtClean="0"/>
              <a:t>Over time most liberal democracies have evolved to incorporate aspects of collectivism into their political, economic, and social systems.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33994" y="2162500"/>
            <a:ext cx="4038600" cy="4838400"/>
          </a:xfrm>
        </p:spPr>
        <p:txBody>
          <a:bodyPr>
            <a:normAutofit/>
          </a:bodyPr>
          <a:lstStyle/>
          <a:p>
            <a:r>
              <a:rPr lang="en-CA" dirty="0" smtClean="0"/>
              <a:t>Economic equality</a:t>
            </a:r>
          </a:p>
          <a:p>
            <a:r>
              <a:rPr lang="en-CA" dirty="0" smtClean="0"/>
              <a:t>Co-operation</a:t>
            </a:r>
          </a:p>
          <a:p>
            <a:r>
              <a:rPr lang="en-CA" dirty="0" smtClean="0"/>
              <a:t>Public property</a:t>
            </a:r>
          </a:p>
          <a:p>
            <a:r>
              <a:rPr lang="en-CA" dirty="0" smtClean="0"/>
              <a:t>Collective interest</a:t>
            </a:r>
          </a:p>
          <a:p>
            <a:r>
              <a:rPr lang="en-CA" dirty="0" smtClean="0"/>
              <a:t>Collective responsibility</a:t>
            </a:r>
          </a:p>
          <a:p>
            <a:r>
              <a:rPr lang="en-CA" dirty="0" smtClean="0"/>
              <a:t>Adherence to collective norms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Economic Equality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4997807"/>
          </a:xfrm>
        </p:spPr>
        <p:txBody>
          <a:bodyPr/>
          <a:lstStyle/>
          <a:p>
            <a:r>
              <a:rPr lang="en-CA" dirty="0" smtClean="0"/>
              <a:t>Economic equality can mean:</a:t>
            </a:r>
          </a:p>
          <a:p>
            <a:pPr lvl="1"/>
            <a:r>
              <a:rPr lang="en-CA" dirty="0" smtClean="0"/>
              <a:t>People with larger income pay higher taxes</a:t>
            </a:r>
          </a:p>
          <a:p>
            <a:pPr lvl="1"/>
            <a:r>
              <a:rPr lang="en-CA" dirty="0" smtClean="0"/>
              <a:t>All people should earn equal pay for similar work</a:t>
            </a:r>
          </a:p>
          <a:p>
            <a:pPr lvl="1"/>
            <a:r>
              <a:rPr lang="en-CA" dirty="0" smtClean="0"/>
              <a:t>There should be a guaranteed annual income (GAI)</a:t>
            </a:r>
          </a:p>
          <a:p>
            <a:pPr lvl="1"/>
            <a:r>
              <a:rPr lang="en-CA" dirty="0" smtClean="0"/>
              <a:t>All people should share in the wealth of the country or world</a:t>
            </a:r>
          </a:p>
          <a:p>
            <a:pPr lvl="1"/>
            <a:r>
              <a:rPr lang="en-CA" dirty="0" smtClean="0"/>
              <a:t>People should own the means of production collectively</a:t>
            </a:r>
          </a:p>
          <a:p>
            <a:pPr lvl="1"/>
            <a:r>
              <a:rPr lang="en-CA" dirty="0" smtClean="0"/>
              <a:t>Everything should be free (no private property)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Co-operation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Co-operation is the means through which members of a group or a collective achieve their common goals.</a:t>
            </a:r>
          </a:p>
          <a:p>
            <a:r>
              <a:rPr lang="en-CA" dirty="0" smtClean="0"/>
              <a:t>Some co-ops exist in Canada today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16386" name="Picture 2" descr="http://www.calgaryoutdoorfestival.com/_assets/images/events/mountain-equipment-co-op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571500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6.worldisround.com/photos/28/297/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478" y="3286124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Public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2711791"/>
          </a:xfrm>
        </p:spPr>
        <p:txBody>
          <a:bodyPr>
            <a:normAutofit/>
          </a:bodyPr>
          <a:lstStyle/>
          <a:p>
            <a:r>
              <a:rPr lang="en-CA" dirty="0" smtClean="0"/>
              <a:t>Public property is anything-land, buildings, vehicles-not privately owned by individuals</a:t>
            </a:r>
          </a:p>
          <a:p>
            <a:r>
              <a:rPr lang="en-CA" dirty="0" smtClean="0"/>
              <a:t>They are maintained with public money/taxes and can be used by all members</a:t>
            </a:r>
            <a:endParaRPr lang="en-CA" dirty="0"/>
          </a:p>
        </p:txBody>
      </p:sp>
      <p:pic>
        <p:nvPicPr>
          <p:cNvPr id="14338" name="Picture 2" descr="http://static.flickr.com/28/39365207_d75d0e8a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4143404"/>
            <a:ext cx="419587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iscb.org/cms_addon/conferences/ismb2002/images/legislat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67144"/>
            <a:ext cx="3429024" cy="229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Collective Interest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5140659"/>
          </a:xfrm>
        </p:spPr>
        <p:txBody>
          <a:bodyPr/>
          <a:lstStyle/>
          <a:p>
            <a:r>
              <a:rPr lang="en-CA" dirty="0" smtClean="0"/>
              <a:t>Collective interest refers to the set of interests that members of a group have in common.  </a:t>
            </a:r>
          </a:p>
          <a:p>
            <a:r>
              <a:rPr lang="en-CA" dirty="0" smtClean="0"/>
              <a:t>While individual members may have individual interests, these interests are often better addressed by making them a common set of interests that the group can address together</a:t>
            </a:r>
          </a:p>
          <a:p>
            <a:r>
              <a:rPr lang="en-CA" dirty="0" smtClean="0"/>
              <a:t>Labour unions are an example of common interests as they fight for better pay and working conditions.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286410" cy="1143008"/>
          </a:xfrm>
        </p:spPr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Collective Responsibility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/>
          <a:lstStyle/>
          <a:p>
            <a:r>
              <a:rPr lang="en-CA" sz="3000" dirty="0" smtClean="0"/>
              <a:t>Collective responsibility means holding the whole group responsible for the actions of individuals (or individual groups) within the group.</a:t>
            </a:r>
          </a:p>
          <a:p>
            <a:r>
              <a:rPr lang="en-CA" sz="2800" i="1" dirty="0" smtClean="0"/>
              <a:t>E.g.-“...underage drinking cannot be successfully addressed by focusing on youth alone.  Youth drink within the context of a society in which alcohol use is normative behaviour and images about alcohol are pervasive.”</a:t>
            </a:r>
          </a:p>
          <a:p>
            <a:r>
              <a:rPr lang="en-CA" sz="3000" dirty="0" smtClean="0"/>
              <a:t>In totalitarian states such as N. Korea, if one member of a family opposes the state in some way an entire family can be punished to send the message that that behaviour is not tolerated</a:t>
            </a:r>
            <a:endParaRPr lang="en-C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5857914" cy="1143008"/>
          </a:xfrm>
        </p:spPr>
        <p:txBody>
          <a:bodyPr/>
          <a:lstStyle/>
          <a:p>
            <a:r>
              <a:rPr lang="en-CA" dirty="0" smtClean="0"/>
              <a:t>Collectivism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Adherence to Collective Norms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341"/>
            <a:ext cx="9072562" cy="5140659"/>
          </a:xfrm>
        </p:spPr>
        <p:txBody>
          <a:bodyPr/>
          <a:lstStyle/>
          <a:p>
            <a:r>
              <a:rPr lang="en-CA" dirty="0" smtClean="0"/>
              <a:t>Groups usually impose norms or standards on their members as a condition of membership in the group</a:t>
            </a:r>
          </a:p>
          <a:p>
            <a:r>
              <a:rPr lang="en-CA" dirty="0" smtClean="0"/>
              <a:t>Fraternities, political parties, faith groups, trade unions, etc, are all examples.</a:t>
            </a:r>
          </a:p>
          <a:p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Censorship</a:t>
            </a:r>
            <a:r>
              <a:rPr lang="en-CA" dirty="0" smtClean="0"/>
              <a:t>-deliberately restricting information shared-is another example of a collective norm.</a:t>
            </a:r>
            <a:endParaRPr lang="en-CA" dirty="0"/>
          </a:p>
        </p:txBody>
      </p:sp>
      <p:pic>
        <p:nvPicPr>
          <p:cNvPr id="8194" name="Picture 2" descr="http://torontoist.com/attachments/JeradGallinger/20090504li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346664"/>
            <a:ext cx="3071834" cy="143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19006"/>
            <a:ext cx="6400800" cy="2638885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When we examine ideologies, we can see that each of them is based on either individualism or collectivism, or a mixture of the two.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929718" cy="5929354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When speaking of individualism and collectivism, people sometimes try to suggest that the two viewpoints are incompatible.  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While there are times that they are at odds, there are often aspects that compliment each other.  </a:t>
            </a:r>
          </a:p>
          <a:p>
            <a:pPr algn="l"/>
            <a:endParaRPr lang="en-CA" sz="2800" dirty="0" smtClean="0"/>
          </a:p>
          <a:p>
            <a:pPr algn="l"/>
            <a:r>
              <a:rPr lang="en-CA" sz="2800" dirty="0" smtClean="0"/>
              <a:t>Sometimes individualism and collectivism work together for the common good of society.</a:t>
            </a:r>
          </a:p>
          <a:p>
            <a:pPr algn="l"/>
            <a:endParaRPr lang="en-CA" sz="2800" dirty="0" smtClean="0"/>
          </a:p>
          <a:p>
            <a:pPr algn="l"/>
            <a:endParaRPr lang="en-CA" sz="2800" dirty="0" smtClean="0"/>
          </a:p>
          <a:p>
            <a:pPr algn="l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2" y="1717110"/>
            <a:ext cx="4738750" cy="4998038"/>
          </a:xfrm>
        </p:spPr>
        <p:txBody>
          <a:bodyPr>
            <a:normAutofit/>
          </a:bodyPr>
          <a:lstStyle/>
          <a:p>
            <a:r>
              <a:rPr lang="en-CA" dirty="0" smtClean="0"/>
              <a:t>Americans are well known for their emphasis on the principle of individualism</a:t>
            </a:r>
          </a:p>
          <a:p>
            <a:endParaRPr lang="en-CA" dirty="0" smtClean="0"/>
          </a:p>
          <a:p>
            <a:r>
              <a:rPr lang="en-CA" dirty="0" smtClean="0"/>
              <a:t>Even so, the majority of North Americans believe that government should provide help to those who need it, and idea that is essentially collectivist</a:t>
            </a:r>
            <a:endParaRPr lang="en-CA" dirty="0"/>
          </a:p>
        </p:txBody>
      </p:sp>
      <p:pic>
        <p:nvPicPr>
          <p:cNvPr id="4098" name="Picture 2" descr="http://i.cdn.turner.com/ireport/sm/prod/2008/09/21/WE00089850/217346/Anon1221971321-TheGreatAmericanBailout417773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365624" cy="327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Attitudes about Individualism and Collectivism in N. America</a:t>
            </a:r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85721" y="1717675"/>
          <a:ext cx="3857652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214810" y="1717675"/>
          <a:ext cx="4857753" cy="492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Social capital is the strength of social relationships between individuals</a:t>
            </a:r>
          </a:p>
          <a:p>
            <a:r>
              <a:rPr lang="en-CA" dirty="0" smtClean="0"/>
              <a:t>Some researchers have claimed that increased individualism in a society leads to an increased sense of commitment to the collective</a:t>
            </a:r>
          </a:p>
          <a:p>
            <a:r>
              <a:rPr lang="en-CA" dirty="0" smtClean="0"/>
              <a:t>Indications lead us to believe that individualism and collectivism are not opposing concepts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053"/>
            <a:ext cx="907259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Individualism and Collectivism Co-Exist through: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072594" cy="521495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Entrepreneurialism</a:t>
            </a:r>
            <a:r>
              <a:rPr lang="en-CA" sz="2800" dirty="0" smtClean="0"/>
              <a:t>-people pursue success individually but successful businesses do things beneficial to the collective like provide jobs or do positive things</a:t>
            </a:r>
          </a:p>
          <a:p>
            <a:r>
              <a:rPr lang="en-CA" sz="2800" b="1" dirty="0" smtClean="0"/>
              <a:t>Social Programs- </a:t>
            </a:r>
            <a:r>
              <a:rPr lang="en-CA" sz="2800" dirty="0" smtClean="0"/>
              <a:t>A country like Canada can be individualistic but also has social programs (health care, welfare, etc) that provide for all</a:t>
            </a:r>
          </a:p>
          <a:p>
            <a:r>
              <a:rPr lang="en-CA" sz="2800" b="1" dirty="0" smtClean="0"/>
              <a:t>NGOs</a:t>
            </a:r>
            <a:r>
              <a:rPr lang="en-CA" sz="2800" dirty="0" smtClean="0"/>
              <a:t>- these are created with specific goals in mind to benefit the community but are also privately created and funded</a:t>
            </a:r>
          </a:p>
          <a:p>
            <a:r>
              <a:rPr lang="en-CA" sz="2800" i="1" dirty="0" smtClean="0"/>
              <a:t>Read the other examples on pages 90-95.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of Unit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072594" cy="52149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Choose </a:t>
            </a:r>
            <a:r>
              <a:rPr lang="en-CA" b="1" i="1" dirty="0" smtClean="0"/>
              <a:t>one</a:t>
            </a:r>
            <a:r>
              <a:rPr lang="en-CA" dirty="0" smtClean="0"/>
              <a:t> of the following activities and do it for homework:</a:t>
            </a:r>
          </a:p>
          <a:p>
            <a:pPr lvl="1"/>
            <a:r>
              <a:rPr lang="en-CA" dirty="0" smtClean="0"/>
              <a:t>Read the INVESTIGATION section on pages 92 &amp; 93 and do questions 1 and 3.</a:t>
            </a:r>
          </a:p>
          <a:p>
            <a:pPr lvl="1"/>
            <a:r>
              <a:rPr lang="en-CA" dirty="0" smtClean="0"/>
              <a:t>Read the VOICES section on pages 96 &amp; 97 and do questions 1 and 2.</a:t>
            </a:r>
          </a:p>
          <a:p>
            <a:pPr lvl="1"/>
            <a:r>
              <a:rPr lang="en-CA" dirty="0" smtClean="0"/>
              <a:t>Read the SKILL PATH on page 98 and do questions 1-4.</a:t>
            </a:r>
          </a:p>
          <a:p>
            <a:pPr lvl="1">
              <a:buNone/>
            </a:pPr>
            <a:r>
              <a:rPr lang="en-CA" i="1" dirty="0" smtClean="0"/>
              <a:t>Answer all questions in </a:t>
            </a:r>
            <a:r>
              <a:rPr lang="en-CA" b="1" i="1" dirty="0" smtClean="0"/>
              <a:t>complete sentences</a:t>
            </a:r>
            <a:r>
              <a:rPr lang="en-CA" i="1" dirty="0" smtClean="0"/>
              <a:t>.  While you are only required to do one of the above assignments, understanding the concepts of all 3 are important for the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What is the relationship between the individual and society?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Individualism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2844" y="2357433"/>
            <a:ext cx="4397378" cy="4357715"/>
          </a:xfrm>
        </p:spPr>
        <p:txBody>
          <a:bodyPr/>
          <a:lstStyle/>
          <a:p>
            <a:r>
              <a:rPr lang="en-CA" dirty="0" smtClean="0"/>
              <a:t>Stresses the importance of ideas such as personal </a:t>
            </a:r>
            <a:r>
              <a:rPr lang="en-CA" b="1" dirty="0" smtClean="0"/>
              <a:t>autonomy</a:t>
            </a:r>
            <a:r>
              <a:rPr lang="en-CA" dirty="0" smtClean="0"/>
              <a:t>-a state of individual freedom from outside authority-and </a:t>
            </a:r>
            <a:r>
              <a:rPr lang="en-CA" b="1" dirty="0" smtClean="0"/>
              <a:t>self-reliance</a:t>
            </a:r>
            <a:r>
              <a:rPr lang="en-CA" dirty="0" smtClean="0"/>
              <a:t>-being solely responsible for one’s own well-being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Collectivism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4876" y="2357430"/>
            <a:ext cx="4357719" cy="4357718"/>
          </a:xfrm>
        </p:spPr>
        <p:txBody>
          <a:bodyPr/>
          <a:lstStyle/>
          <a:p>
            <a:r>
              <a:rPr lang="en-CA" dirty="0" smtClean="0"/>
              <a:t>Stresses human interdependence and the importance of a collective, regardless of the size.</a:t>
            </a:r>
          </a:p>
          <a:p>
            <a:r>
              <a:rPr lang="en-CA" dirty="0" smtClean="0"/>
              <a:t>It emphasizes group goals and the common good over individual goals or individual gain.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8645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/>
              <a:t>*These are not single ideologies, many separate ideologies are based on these two principles. </a:t>
            </a:r>
            <a:endParaRPr lang="en-CA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072594" cy="142605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Early Understandings of </a:t>
            </a:r>
            <a:br>
              <a:rPr lang="en-CA" dirty="0" smtClean="0"/>
            </a:br>
            <a:r>
              <a:rPr lang="en-CA" dirty="0" smtClean="0"/>
              <a:t>Individualism and Collectivism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438" y="1716711"/>
            <a:ext cx="9072594" cy="49984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24</a:t>
            </a:r>
            <a:r>
              <a:rPr lang="en-CA" baseline="30000" dirty="0" smtClean="0"/>
              <a:t>th</a:t>
            </a:r>
            <a:r>
              <a:rPr lang="en-CA" dirty="0" smtClean="0"/>
              <a:t> century BCE in Mesopotamia, first to create property laws</a:t>
            </a:r>
          </a:p>
          <a:p>
            <a:r>
              <a:rPr lang="en-CA" dirty="0" smtClean="0"/>
              <a:t>4</a:t>
            </a:r>
            <a:r>
              <a:rPr lang="en-CA" baseline="30000" dirty="0" smtClean="0"/>
              <a:t>th</a:t>
            </a:r>
            <a:r>
              <a:rPr lang="en-CA" dirty="0" smtClean="0"/>
              <a:t> century BCE, “...Everyone thinks chiefly of his own, hardly at all of the common interest...” Aristotle </a:t>
            </a:r>
          </a:p>
          <a:p>
            <a:r>
              <a:rPr lang="en-CA" dirty="0" smtClean="0"/>
              <a:t>Hutterites live and work for the common good of their communities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Review the other historical understandings on pages 65-70.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 Aboriginal Understanding of Collectivism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716711"/>
            <a:ext cx="5286412" cy="5141289"/>
          </a:xfrm>
        </p:spPr>
        <p:txBody>
          <a:bodyPr/>
          <a:lstStyle/>
          <a:p>
            <a:r>
              <a:rPr lang="en-CA" dirty="0" smtClean="0"/>
              <a:t>Aboriginals believed the creator allowed them to live on the land, to share it.  Land ownership was not heard of until European arrival.</a:t>
            </a:r>
          </a:p>
          <a:p>
            <a:r>
              <a:rPr lang="en-CA" dirty="0" smtClean="0"/>
              <a:t>Decision making, education, and raising children were done collectively.</a:t>
            </a:r>
            <a:endParaRPr lang="en-CA" dirty="0"/>
          </a:p>
        </p:txBody>
      </p:sp>
      <p:pic>
        <p:nvPicPr>
          <p:cNvPr id="2050" name="Picture 2" descr="http://www.old-picture.com/indians/pictures/Indian-in-War-Bon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677653"/>
            <a:ext cx="3579806" cy="508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Ideas of Collectivism and Individualism in Art and Writing</a:t>
            </a:r>
            <a:endParaRPr lang="en-CA" dirty="0"/>
          </a:p>
        </p:txBody>
      </p:sp>
      <p:pic>
        <p:nvPicPr>
          <p:cNvPr id="25602" name="Picture 2" descr="http://www.bluffton.edu/~sullivanm/belgium/bruges/michelangelo/p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2806703" cy="281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naka.jaea.go.jp/ITER/official-J/newsline/issues/06-10-18/sagrada-fami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64" y="1857364"/>
            <a:ext cx="3508368" cy="467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www.genesis.net.au/~bible/bib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429132"/>
            <a:ext cx="2641052" cy="2500306"/>
          </a:xfrm>
          <a:prstGeom prst="rect">
            <a:avLst/>
          </a:prstGeom>
          <a:noFill/>
        </p:spPr>
      </p:pic>
      <p:pic>
        <p:nvPicPr>
          <p:cNvPr id="25610" name="Picture 10" descr="http://www.italian-renaissance-art.com/images/450px-Michelangelos_Dav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2214554"/>
            <a:ext cx="3026162" cy="403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 of Individualism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7110"/>
            <a:ext cx="4286248" cy="5140890"/>
          </a:xfrm>
        </p:spPr>
        <p:txBody>
          <a:bodyPr/>
          <a:lstStyle/>
          <a:p>
            <a:r>
              <a:rPr lang="en-CA" dirty="0" smtClean="0"/>
              <a:t>Individualism is one possible foundation of ideology and is a foundation in particular of liberalism, the prevailing ideology in Western democracy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448252"/>
            <a:ext cx="4429156" cy="4838400"/>
          </a:xfrm>
        </p:spPr>
        <p:txBody>
          <a:bodyPr/>
          <a:lstStyle/>
          <a:p>
            <a:r>
              <a:rPr lang="en-CA" dirty="0" smtClean="0"/>
              <a:t>Rule of law</a:t>
            </a:r>
          </a:p>
          <a:p>
            <a:r>
              <a:rPr lang="en-CA" dirty="0" smtClean="0"/>
              <a:t>Individual rights and freedoms </a:t>
            </a:r>
          </a:p>
          <a:p>
            <a:r>
              <a:rPr lang="en-CA" dirty="0" smtClean="0"/>
              <a:t>Private property</a:t>
            </a:r>
          </a:p>
          <a:p>
            <a:r>
              <a:rPr lang="en-CA" dirty="0" smtClean="0"/>
              <a:t>Economic freedom</a:t>
            </a:r>
          </a:p>
          <a:p>
            <a:r>
              <a:rPr lang="en-CA" dirty="0" smtClean="0"/>
              <a:t>Self-interest</a:t>
            </a:r>
          </a:p>
          <a:p>
            <a:r>
              <a:rPr lang="en-CA" dirty="0" smtClean="0"/>
              <a:t>competition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Rule of Law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14512"/>
            <a:ext cx="4286248" cy="52149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Rule of law is a key principle in liberal democracies that states that every individual is equal before the law and all citizens are subject to the law</a:t>
            </a:r>
          </a:p>
          <a:p>
            <a:r>
              <a:rPr lang="en-CA" i="1" dirty="0" smtClean="0"/>
              <a:t>Are there instances in our society where this is not the case?</a:t>
            </a:r>
            <a:endParaRPr lang="en-CA" i="1" dirty="0"/>
          </a:p>
        </p:txBody>
      </p:sp>
      <p:pic>
        <p:nvPicPr>
          <p:cNvPr id="27650" name="Picture 2" descr="http://media.canada.com/e01c99e2-0752-408b-b71e-9f74d891718d/national_black_court2110_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68" y="1714502"/>
            <a:ext cx="2000250" cy="2000250"/>
          </a:xfrm>
          <a:prstGeom prst="rect">
            <a:avLst/>
          </a:prstGeom>
          <a:noFill/>
        </p:spPr>
      </p:pic>
      <p:pic>
        <p:nvPicPr>
          <p:cNvPr id="27652" name="Picture 4" descr="http://tjomies.com/blog/wp-content/uploads/2009/08/martha-stewart-sirius-satell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8383"/>
            <a:ext cx="2015211" cy="2279617"/>
          </a:xfrm>
          <a:prstGeom prst="rect">
            <a:avLst/>
          </a:prstGeom>
          <a:noFill/>
        </p:spPr>
      </p:pic>
      <p:pic>
        <p:nvPicPr>
          <p:cNvPr id="27654" name="Picture 6" descr="http://estatenumberfour.files.wordpress.com/2009/06/simpson_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714488"/>
            <a:ext cx="2332844" cy="2786082"/>
          </a:xfrm>
          <a:prstGeom prst="rect">
            <a:avLst/>
          </a:prstGeom>
          <a:noFill/>
        </p:spPr>
      </p:pic>
      <p:pic>
        <p:nvPicPr>
          <p:cNvPr id="27656" name="Picture 8" descr="http://trylobyte.files.wordpress.com/2007/12/paris-hilton-mug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86190"/>
            <a:ext cx="22987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643600" cy="1143008"/>
          </a:xfrm>
        </p:spPr>
        <p:txBody>
          <a:bodyPr/>
          <a:lstStyle/>
          <a:p>
            <a:r>
              <a:rPr lang="en-CA" dirty="0" smtClean="0"/>
              <a:t>Individualism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Individual Rights and Freedoms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" y="1785926"/>
            <a:ext cx="9072562" cy="4997807"/>
          </a:xfrm>
        </p:spPr>
        <p:txBody>
          <a:bodyPr>
            <a:normAutofit/>
          </a:bodyPr>
          <a:lstStyle/>
          <a:p>
            <a:r>
              <a:rPr lang="en-CA" dirty="0" smtClean="0"/>
              <a:t>Freedom of religion, </a:t>
            </a:r>
          </a:p>
          <a:p>
            <a:pPr>
              <a:buNone/>
            </a:pPr>
            <a:r>
              <a:rPr lang="en-CA" dirty="0" smtClean="0"/>
              <a:t>	speech, security, liberty, etc.</a:t>
            </a:r>
          </a:p>
          <a:p>
            <a:r>
              <a:rPr lang="en-CA" dirty="0" smtClean="0"/>
              <a:t>In the past only certain people had these rights, for example men, the first class, certain religions, certain cultural groups, etc.</a:t>
            </a:r>
          </a:p>
          <a:p>
            <a:r>
              <a:rPr lang="en-CA" dirty="0" smtClean="0"/>
              <a:t>Sometimes certain freedoms must be limited such as legal voting age, or balancing freedom of speech against promotion of hate or discrimination.</a:t>
            </a:r>
            <a:endParaRPr lang="en-CA" dirty="0"/>
          </a:p>
        </p:txBody>
      </p:sp>
      <p:pic>
        <p:nvPicPr>
          <p:cNvPr id="31748" name="Picture 4" descr="http://vantech.vsb.bc.ca/ss/pm/ss11/online/ss11/government/Char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7403"/>
            <a:ext cx="3643338" cy="2518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277</TotalTime>
  <Words>1172</Words>
  <Application>Microsoft Office PowerPoint</Application>
  <PresentationFormat>On-screen Show (4:3)</PresentationFormat>
  <Paragraphs>133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Book</vt:lpstr>
      <vt:lpstr>Ideologies of Individualism &amp; Collectivism</vt:lpstr>
      <vt:lpstr>Slide 2</vt:lpstr>
      <vt:lpstr>What is the relationship between the individual and society?</vt:lpstr>
      <vt:lpstr>Some Early Understandings of  Individualism and Collectivism</vt:lpstr>
      <vt:lpstr>An Aboriginal Understanding of Collectivism</vt:lpstr>
      <vt:lpstr>Ideas of Collectivism and Individualism in Art and Writing</vt:lpstr>
      <vt:lpstr>Principles of Individualism</vt:lpstr>
      <vt:lpstr>Individualism   Rule of Law</vt:lpstr>
      <vt:lpstr>Individualism  Individual Rights and Freedoms </vt:lpstr>
      <vt:lpstr>Individualism  Private Property</vt:lpstr>
      <vt:lpstr>Individualism  Economic Freedom</vt:lpstr>
      <vt:lpstr>Individualism  Self-Interest and Competition </vt:lpstr>
      <vt:lpstr>Principles of Collectivism</vt:lpstr>
      <vt:lpstr>Collectivism  Economic Equality</vt:lpstr>
      <vt:lpstr>Collectivism  Co-operation</vt:lpstr>
      <vt:lpstr>Collectivism  Public Property</vt:lpstr>
      <vt:lpstr>Collectivism  Collective Interest</vt:lpstr>
      <vt:lpstr>Collectivism  Collective Responsibility</vt:lpstr>
      <vt:lpstr>Collectivism  Adherence to Collective Norms</vt:lpstr>
      <vt:lpstr>Slide 20</vt:lpstr>
      <vt:lpstr>Slide 21</vt:lpstr>
      <vt:lpstr>Attitudes about Individualism and Collectivism in N. America</vt:lpstr>
      <vt:lpstr>Slide 23</vt:lpstr>
      <vt:lpstr>Individualism and Collectivism Co-Exist through:</vt:lpstr>
      <vt:lpstr>End of Unit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Ideologies of Individualism &amp; Collectivism</dc:title>
  <dc:creator>Brad</dc:creator>
  <cp:lastModifiedBy>buttineaub</cp:lastModifiedBy>
  <cp:revision>32</cp:revision>
  <dcterms:created xsi:type="dcterms:W3CDTF">2009-08-20T06:32:56Z</dcterms:created>
  <dcterms:modified xsi:type="dcterms:W3CDTF">2009-09-14T15:15:50Z</dcterms:modified>
</cp:coreProperties>
</file>